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55"/>
  </p:notesMasterIdLst>
  <p:handoutMasterIdLst>
    <p:handoutMasterId r:id="rId56"/>
  </p:handoutMasterIdLst>
  <p:sldIdLst>
    <p:sldId id="783" r:id="rId2"/>
    <p:sldId id="779" r:id="rId3"/>
    <p:sldId id="780" r:id="rId4"/>
    <p:sldId id="761" r:id="rId5"/>
    <p:sldId id="792" r:id="rId6"/>
    <p:sldId id="828" r:id="rId7"/>
    <p:sldId id="829" r:id="rId8"/>
    <p:sldId id="648" r:id="rId9"/>
    <p:sldId id="649" r:id="rId10"/>
    <p:sldId id="784" r:id="rId11"/>
    <p:sldId id="661" r:id="rId12"/>
    <p:sldId id="653" r:id="rId13"/>
    <p:sldId id="656" r:id="rId14"/>
    <p:sldId id="657" r:id="rId15"/>
    <p:sldId id="757" r:id="rId16"/>
    <p:sldId id="659" r:id="rId17"/>
    <p:sldId id="830" r:id="rId18"/>
    <p:sldId id="658" r:id="rId19"/>
    <p:sldId id="663" r:id="rId20"/>
    <p:sldId id="664" r:id="rId21"/>
    <p:sldId id="665" r:id="rId22"/>
    <p:sldId id="768" r:id="rId23"/>
    <p:sldId id="760" r:id="rId24"/>
    <p:sldId id="668" r:id="rId25"/>
    <p:sldId id="666" r:id="rId26"/>
    <p:sldId id="765" r:id="rId27"/>
    <p:sldId id="766" r:id="rId28"/>
    <p:sldId id="767" r:id="rId29"/>
    <p:sldId id="793" r:id="rId30"/>
    <p:sldId id="794" r:id="rId31"/>
    <p:sldId id="832" r:id="rId32"/>
    <p:sldId id="795" r:id="rId33"/>
    <p:sldId id="796" r:id="rId34"/>
    <p:sldId id="820" r:id="rId35"/>
    <p:sldId id="821" r:id="rId36"/>
    <p:sldId id="833" r:id="rId37"/>
    <p:sldId id="822" r:id="rId38"/>
    <p:sldId id="823" r:id="rId39"/>
    <p:sldId id="824" r:id="rId40"/>
    <p:sldId id="805" r:id="rId41"/>
    <p:sldId id="806" r:id="rId42"/>
    <p:sldId id="807" r:id="rId43"/>
    <p:sldId id="808" r:id="rId44"/>
    <p:sldId id="809" r:id="rId45"/>
    <p:sldId id="834" r:id="rId46"/>
    <p:sldId id="827" r:id="rId47"/>
    <p:sldId id="810" r:id="rId48"/>
    <p:sldId id="811" r:id="rId49"/>
    <p:sldId id="812" r:id="rId50"/>
    <p:sldId id="825" r:id="rId51"/>
    <p:sldId id="826" r:id="rId52"/>
    <p:sldId id="788" r:id="rId53"/>
    <p:sldId id="789" r:id="rId54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6600"/>
    <a:srgbClr val="CC6600"/>
    <a:srgbClr val="3399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7312" autoAdjust="0"/>
  </p:normalViewPr>
  <p:slideViewPr>
    <p:cSldViewPr>
      <p:cViewPr>
        <p:scale>
          <a:sx n="121" d="100"/>
          <a:sy n="121" d="100"/>
        </p:scale>
        <p:origin x="-134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FA50E-CFE9-4D2E-9E7B-92899A72EEFB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701C637-BA94-4F08-BDC4-81D6A7D9905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142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A115B4A-1711-46A7-A07C-917C3BF54FA7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EE9642C-63DD-49C3-8ABA-19EDAE7EB67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0009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2859A-1EF7-4D3E-A1A2-C623CE5D87C1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ADDE8-A1B1-467A-BB59-E6D1817239D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62E16-9C86-45EB-A9BA-81B78AB0840E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A99AA-923C-439D-99DD-4D9F6B5174F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E2EC0-069E-434A-855E-16FE2AC0B446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E7286-A025-46F4-BAD0-AEB5D1EE5B7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D6E2C-1D7D-4F3D-BD03-C73557A9507C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86C6C-B9E9-4946-8FBC-888B6FF9263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DC034-0C67-4CB3-B292-A87229556C89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54FA-8E87-47C8-848F-FF1C0BB460C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126F-FC70-4738-8496-763E8687E852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5E894-ABB7-459F-AE10-CF718122A58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3660F-5B4D-41C7-BB03-72340B22938A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6DFB3-CF7B-4FB8-8EC0-7C6707DD960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B4F3-305D-41AC-8917-1197118BEA12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7D921-27C7-4955-9FEC-14F991C3AA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DF7AE-8F5D-46CF-86D1-FCF666B53834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03A2A-7479-4CAD-B992-069BCB7161B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11724-7C1E-4A24-B36C-A831A474CAAE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9A06-3789-4037-8EA0-75A618C18B4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C4A66-BC85-4411-9BCF-9CAE5C89153A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26C35-C40E-4825-BE14-A885617CDED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C2EBC-5776-41A5-A7DE-6032BC10B51F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E27B-FA14-4B26-AA87-9C248F56C4E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A97-920B-4B9A-B0F4-A2F173B84F6F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6CA2-9265-4C18-83A1-4E9FF542018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18BBCC54-0287-4980-BB40-FC7487B59783}" type="datetimeFigureOut">
              <a:rPr lang="hu-HU"/>
              <a:pPr>
                <a:defRPr/>
              </a:pPr>
              <a:t>2024.11.02.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84A9C77-D43E-4447-8C4A-5B863D8ED4D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  <p:sldLayoutId id="21474836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-kor.hu/20120410_a_tortenelem_hires_kejnoi?pIdx=2" TargetMode="External"/><Relationship Id="rId2" Type="http://schemas.openxmlformats.org/officeDocument/2006/relationships/hyperlink" Target="https://hirmagazin.sulinet.hu/hu/pedagogia/a-rovott-multu-csaszarn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hu.euronews.com/2016/02/13/tortenelmi-talalkozo-havannaba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rance.fr/hu/normandia/cikk/a-normandiai-mont-saint-michel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75" y="3073561"/>
            <a:ext cx="7853726" cy="1934698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51520" y="4926526"/>
            <a:ext cx="7992888" cy="1814842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A kereszténység kettéválása (szkizma) a kora középkorban; a nyugati és keleti kereszténység, </a:t>
            </a:r>
          </a:p>
          <a:p>
            <a:pPr algn="ctr"/>
            <a:r>
              <a:rPr lang="hu-HU" sz="3200" b="1" dirty="0" smtClean="0"/>
              <a:t> a két egyház sajátosságai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2181681" y="47861"/>
            <a:ext cx="6768752" cy="50763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Érettségi témakörök-középkor I.</a:t>
            </a:r>
            <a:endParaRPr lang="hu-HU" sz="3200" b="1" dirty="0"/>
          </a:p>
        </p:txBody>
      </p:sp>
      <p:sp>
        <p:nvSpPr>
          <p:cNvPr id="8" name="Lekerekített téglalap 7"/>
          <p:cNvSpPr/>
          <p:nvPr/>
        </p:nvSpPr>
        <p:spPr>
          <a:xfrm>
            <a:off x="1907704" y="628595"/>
            <a:ext cx="5616624" cy="50762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KÖZÉP</a:t>
            </a:r>
            <a:endParaRPr lang="hu-HU" sz="2800" b="1" dirty="0"/>
          </a:p>
        </p:txBody>
      </p:sp>
      <p:sp>
        <p:nvSpPr>
          <p:cNvPr id="9" name="Lekerekített téglalap 8"/>
          <p:cNvSpPr/>
          <p:nvPr/>
        </p:nvSpPr>
        <p:spPr>
          <a:xfrm>
            <a:off x="107505" y="2697514"/>
            <a:ext cx="6408712" cy="55881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EMELT</a:t>
            </a:r>
            <a:endParaRPr lang="hu-HU" sz="28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176986"/>
            <a:ext cx="8337977" cy="152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dirty="0" smtClean="0">
                <a:latin typeface="+mn-lt"/>
              </a:rPr>
              <a:t> Mi lett a szétesett Nyugat-Római Birodalom helyén?</a:t>
            </a:r>
            <a:r>
              <a:rPr lang="hu-HU" sz="2800" b="1" dirty="0" smtClean="0">
                <a:latin typeface="+mn-lt"/>
                <a:sym typeface="Wingdings" pitchFamily="2" charset="2"/>
              </a:rPr>
              <a:t>germán államok (pl. nyugati gót, </a:t>
            </a:r>
            <a:r>
              <a:rPr lang="hu-HU" sz="2800" b="1" u="sng" dirty="0" smtClean="0">
                <a:latin typeface="+mn-lt"/>
                <a:sym typeface="Wingdings" pitchFamily="2" charset="2"/>
              </a:rPr>
              <a:t>frank</a:t>
            </a:r>
            <a:r>
              <a:rPr lang="hu-HU" sz="2800" b="1" dirty="0" smtClean="0">
                <a:latin typeface="+mn-lt"/>
                <a:sym typeface="Wingdings" pitchFamily="2" charset="2"/>
              </a:rPr>
              <a:t>)</a:t>
            </a:r>
            <a:endParaRPr lang="hu-HU" sz="2800" b="1" dirty="0">
              <a:latin typeface="+mn-lt"/>
            </a:endParaRPr>
          </a:p>
        </p:txBody>
      </p:sp>
      <p:pic>
        <p:nvPicPr>
          <p:cNvPr id="4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980728"/>
            <a:ext cx="7665468" cy="6249860"/>
          </a:xfrm>
        </p:spPr>
      </p:pic>
      <p:pic>
        <p:nvPicPr>
          <p:cNvPr id="5" name="Tartalom hely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761685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5"/>
          <p:cNvSpPr/>
          <p:nvPr/>
        </p:nvSpPr>
        <p:spPr>
          <a:xfrm rot="-840000">
            <a:off x="2030796" y="2436874"/>
            <a:ext cx="1554014" cy="613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Frank Királyság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c0891to22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76872"/>
            <a:ext cx="3455988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Cím 1"/>
          <p:cNvSpPr>
            <a:spLocks noGrp="1"/>
          </p:cNvSpPr>
          <p:nvPr>
            <p:ph type="title"/>
          </p:nvPr>
        </p:nvSpPr>
        <p:spPr>
          <a:xfrm>
            <a:off x="-180975" y="0"/>
            <a:ext cx="6624638" cy="1268413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dirty="0" smtClean="0"/>
              <a:t>A kereszténység szerepe, ereje; mitől</a:t>
            </a:r>
            <a:br>
              <a:rPr lang="hu-HU" sz="2800" b="1" dirty="0" smtClean="0"/>
            </a:br>
            <a:r>
              <a:rPr lang="hu-HU" sz="2800" b="1" dirty="0" smtClean="0"/>
              <a:t> tud tovább terjeszkedni, erősödni? II.-III.</a:t>
            </a:r>
            <a:br>
              <a:rPr lang="hu-HU" sz="2800" b="1" dirty="0" smtClean="0"/>
            </a:br>
            <a:endParaRPr lang="hu-HU" sz="2800" dirty="0" smtClean="0"/>
          </a:p>
        </p:txBody>
      </p:sp>
      <p:pic>
        <p:nvPicPr>
          <p:cNvPr id="5" name="Tartalom helye 4" descr="Vágólapkép (2 március 2019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052736"/>
            <a:ext cx="4392488" cy="5019553"/>
          </a:xfrm>
        </p:spPr>
      </p:pic>
      <p:sp>
        <p:nvSpPr>
          <p:cNvPr id="8" name="Ellipszis 7"/>
          <p:cNvSpPr/>
          <p:nvPr/>
        </p:nvSpPr>
        <p:spPr>
          <a:xfrm>
            <a:off x="6156325" y="5805488"/>
            <a:ext cx="2859088" cy="863600"/>
          </a:xfrm>
          <a:prstGeom prst="ellips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/>
              <a:t>Nagy Szent Gergely pápa</a:t>
            </a:r>
          </a:p>
        </p:txBody>
      </p:sp>
      <p:pic>
        <p:nvPicPr>
          <p:cNvPr id="6" name="Tartalom helye 5" descr="375px-Gregorythegreat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56325" y="-603250"/>
            <a:ext cx="3348038" cy="469741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hu-HU" sz="2800" b="1" dirty="0" smtClean="0">
                <a:latin typeface="+mn-lt"/>
              </a:rPr>
              <a:t/>
            </a:r>
            <a:br>
              <a:rPr lang="hu-HU" sz="2800" b="1" dirty="0" smtClean="0">
                <a:latin typeface="+mn-lt"/>
              </a:rPr>
            </a:br>
            <a:r>
              <a:rPr lang="hu-HU" sz="2800" b="1" dirty="0" smtClean="0">
                <a:latin typeface="+mn-lt"/>
              </a:rPr>
              <a:t>A kereszténység szerepe, ereje; mitől tud tovább terjeszkedni, erősödni? IV.</a:t>
            </a:r>
            <a:r>
              <a:rPr lang="hu-HU" sz="2800" b="1" dirty="0" smtClean="0">
                <a:latin typeface="+mn-lt"/>
                <a:sym typeface="Wingdings" pitchFamily="2" charset="2"/>
              </a:rPr>
              <a:t> és még lesz erről szó!</a:t>
            </a:r>
            <a:r>
              <a:rPr lang="hu-HU" sz="2800" b="1" dirty="0" smtClean="0">
                <a:latin typeface="+mn-lt"/>
              </a:rPr>
              <a:t/>
            </a:r>
            <a:br>
              <a:rPr lang="hu-HU" sz="2800" b="1" dirty="0" smtClean="0">
                <a:latin typeface="+mn-lt"/>
              </a:rPr>
            </a:br>
            <a:endParaRPr lang="hu-HU" sz="2800" dirty="0" smtClean="0">
              <a:latin typeface="+mn-lt"/>
            </a:endParaRPr>
          </a:p>
        </p:txBody>
      </p:sp>
      <p:sp>
        <p:nvSpPr>
          <p:cNvPr id="9219" name="Tartalom helye 2"/>
          <p:cNvSpPr>
            <a:spLocks noGrp="1"/>
          </p:cNvSpPr>
          <p:nvPr>
            <p:ph sz="half" idx="1"/>
          </p:nvPr>
        </p:nvSpPr>
        <p:spPr>
          <a:xfrm>
            <a:off x="-180528" y="908720"/>
            <a:ext cx="5976664" cy="5688632"/>
          </a:xfrm>
        </p:spPr>
        <p:txBody>
          <a:bodyPr/>
          <a:lstStyle/>
          <a:p>
            <a:r>
              <a:rPr lang="hu-HU" sz="2400" dirty="0" smtClean="0"/>
              <a:t>„</a:t>
            </a:r>
            <a:r>
              <a:rPr lang="hu-HU" sz="2400" i="1" dirty="0" smtClean="0"/>
              <a:t>Megszelídülve hajtsd le fejed… imádd, amit eddig felgyújtottál, </a:t>
            </a:r>
            <a:r>
              <a:rPr lang="hu-HU" sz="2400" i="1" dirty="0" err="1" smtClean="0"/>
              <a:t>gyújtsd</a:t>
            </a:r>
            <a:r>
              <a:rPr lang="hu-HU" sz="2400" i="1" dirty="0" smtClean="0"/>
              <a:t> fel, amit eddig imádtál!”</a:t>
            </a:r>
          </a:p>
          <a:p>
            <a:r>
              <a:rPr lang="hu-HU" sz="2700" dirty="0" err="1" smtClean="0"/>
              <a:t>Remigius</a:t>
            </a:r>
            <a:r>
              <a:rPr lang="hu-HU" sz="2700" dirty="0" smtClean="0"/>
              <a:t> püspök szavai </a:t>
            </a:r>
            <a:r>
              <a:rPr lang="hu-HU" sz="2700" b="1" dirty="0" smtClean="0"/>
              <a:t>Klodvig </a:t>
            </a:r>
            <a:r>
              <a:rPr lang="hu-HU" sz="2700" b="1" u="sng" dirty="0" smtClean="0"/>
              <a:t>frank királynak</a:t>
            </a:r>
            <a:r>
              <a:rPr lang="hu-HU" sz="2700" b="1" dirty="0" smtClean="0"/>
              <a:t>, megkeresztelésekor (</a:t>
            </a:r>
            <a:r>
              <a:rPr lang="hu-HU" sz="2700" dirty="0" smtClean="0"/>
              <a:t>5. sz. vége)</a:t>
            </a:r>
          </a:p>
          <a:p>
            <a:r>
              <a:rPr lang="hu-HU" sz="2700" dirty="0" smtClean="0">
                <a:sym typeface="Wingdings" pitchFamily="2" charset="2"/>
              </a:rPr>
              <a:t> egyház </a:t>
            </a:r>
            <a:r>
              <a:rPr lang="hu-HU" sz="2700" b="1" u="sng" dirty="0" smtClean="0">
                <a:solidFill>
                  <a:srgbClr val="C00000"/>
                </a:solidFill>
                <a:sym typeface="Wingdings" pitchFamily="2" charset="2"/>
              </a:rPr>
              <a:t>legitimáló </a:t>
            </a:r>
            <a:r>
              <a:rPr lang="hu-HU" sz="2700" dirty="0" smtClean="0">
                <a:solidFill>
                  <a:srgbClr val="C00000"/>
                </a:solidFill>
                <a:sym typeface="Wingdings" pitchFamily="2" charset="2"/>
              </a:rPr>
              <a:t>(törvényesítő)</a:t>
            </a:r>
            <a:r>
              <a:rPr lang="hu-HU" sz="2700" dirty="0" smtClean="0">
                <a:sym typeface="Wingdings" pitchFamily="2" charset="2"/>
              </a:rPr>
              <a:t> tényező </a:t>
            </a:r>
            <a:r>
              <a:rPr lang="hu-HU" sz="2700" b="1" dirty="0" smtClean="0">
                <a:sym typeface="Wingdings" pitchFamily="2" charset="2"/>
              </a:rPr>
              <a:t>koronázással szentesíti a király hatalmát</a:t>
            </a:r>
            <a:r>
              <a:rPr lang="hu-HU" sz="2700" dirty="0" smtClean="0">
                <a:sym typeface="Wingdings" pitchFamily="2" charset="2"/>
              </a:rPr>
              <a:t> (+írásbeliséget csak az egyház biztosítja az új államoknak)</a:t>
            </a:r>
          </a:p>
          <a:p>
            <a:r>
              <a:rPr lang="hu-HU" sz="2700" dirty="0" smtClean="0">
                <a:sym typeface="Wingdings" pitchFamily="2" charset="2"/>
              </a:rPr>
              <a:t>De Európa mely területeken tudja érvényesíteni ezt az új szerepét? </a:t>
            </a:r>
            <a:r>
              <a:rPr lang="hu-HU" sz="2700" b="1" dirty="0" smtClean="0">
                <a:sym typeface="Wingdings" pitchFamily="2" charset="2"/>
              </a:rPr>
              <a:t>hova NEM ér el hatóköre? És miért nem következő dia</a:t>
            </a:r>
            <a:endParaRPr lang="hu-HU" sz="2700" b="1" dirty="0" smtClean="0"/>
          </a:p>
          <a:p>
            <a:endParaRPr lang="hu-HU" dirty="0" smtClean="0"/>
          </a:p>
        </p:txBody>
      </p:sp>
      <p:pic>
        <p:nvPicPr>
          <p:cNvPr id="11268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75656" y="1052736"/>
            <a:ext cx="3468344" cy="49772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Tartalom helye 2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73025"/>
            <a:ext cx="8682038" cy="6073775"/>
          </a:xfrm>
        </p:spPr>
      </p:pic>
      <p:sp>
        <p:nvSpPr>
          <p:cNvPr id="4" name="Lekerekített téglalap 3"/>
          <p:cNvSpPr/>
          <p:nvPr/>
        </p:nvSpPr>
        <p:spPr>
          <a:xfrm>
            <a:off x="323528" y="5589240"/>
            <a:ext cx="4104456" cy="864095"/>
          </a:xfrm>
          <a:prstGeom prst="roundRect">
            <a:avLst>
              <a:gd name="adj" fmla="val 2599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000" b="1" dirty="0" smtClean="0">
                <a:solidFill>
                  <a:srgbClr val="006600"/>
                </a:solidFill>
              </a:rPr>
              <a:t>----------------</a:t>
            </a:r>
            <a:r>
              <a:rPr lang="hu-HU" sz="2000" b="1" dirty="0" smtClean="0"/>
              <a:t> </a:t>
            </a:r>
            <a:r>
              <a:rPr lang="hu-HU" sz="2000" b="1" dirty="0" err="1" smtClean="0">
                <a:solidFill>
                  <a:srgbClr val="006600"/>
                </a:solidFill>
              </a:rPr>
              <a:t>Justinianus</a:t>
            </a:r>
            <a:r>
              <a:rPr lang="hu-HU" sz="2000" b="1" dirty="0" smtClean="0">
                <a:solidFill>
                  <a:srgbClr val="006600"/>
                </a:solidFill>
              </a:rPr>
              <a:t> </a:t>
            </a:r>
            <a:r>
              <a:rPr lang="hu-HU" sz="2000" b="1" dirty="0">
                <a:solidFill>
                  <a:srgbClr val="006600"/>
                </a:solidFill>
              </a:rPr>
              <a:t>bizánci császár (527-565) uralkodása </a:t>
            </a:r>
            <a:r>
              <a:rPr lang="hu-HU" sz="2000" b="1" dirty="0" smtClean="0">
                <a:solidFill>
                  <a:srgbClr val="006600"/>
                </a:solidFill>
              </a:rPr>
              <a:t>végén; de halála után a hódításai elvesztek</a:t>
            </a:r>
            <a:endParaRPr lang="hu-HU" sz="2000" b="1" dirty="0">
              <a:solidFill>
                <a:srgbClr val="006600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268538" y="1916113"/>
            <a:ext cx="1367358" cy="3607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>
                <a:solidFill>
                  <a:srgbClr val="C00000"/>
                </a:solidFill>
              </a:rPr>
              <a:t>Frank Királyság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847" y="73025"/>
            <a:ext cx="4716016" cy="338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kerekített téglalap 6"/>
          <p:cNvSpPr/>
          <p:nvPr/>
        </p:nvSpPr>
        <p:spPr>
          <a:xfrm>
            <a:off x="5076056" y="2276872"/>
            <a:ext cx="3528392" cy="6480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C00000"/>
                </a:solidFill>
              </a:rPr>
              <a:t>Bizánc= Konstantinápoly bevehetetlen falai</a:t>
            </a:r>
            <a:endParaRPr lang="hu-HU" sz="2400" b="1" dirty="0">
              <a:solidFill>
                <a:srgbClr val="C00000"/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5508104" y="4869160"/>
            <a:ext cx="3506688" cy="1584176"/>
          </a:xfrm>
          <a:prstGeom prst="round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Mit szól Bizánc ahhoz, hogy a nyugaton az egyház királyokat szentesít???</a:t>
            </a:r>
            <a:endParaRPr lang="hu-H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052736"/>
          </a:xfrm>
        </p:spPr>
        <p:txBody>
          <a:bodyPr/>
          <a:lstStyle/>
          <a:p>
            <a:pPr>
              <a:defRPr/>
            </a:pPr>
            <a:r>
              <a:rPr lang="hu-HU" sz="36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Justinianus</a:t>
            </a:r>
            <a:r>
              <a:rPr lang="hu-H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bizánci császár (527-565) </a:t>
            </a: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miről ismerendő I.</a:t>
            </a:r>
            <a:endParaRPr lang="hu-H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8352928" cy="547233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hu-HU" dirty="0" err="1"/>
              <a:t>Codex</a:t>
            </a:r>
            <a:r>
              <a:rPr lang="hu-HU" dirty="0"/>
              <a:t> </a:t>
            </a:r>
            <a:r>
              <a:rPr lang="hu-HU" dirty="0" err="1"/>
              <a:t>Justinianus</a:t>
            </a:r>
            <a:r>
              <a:rPr lang="hu-HU" dirty="0"/>
              <a:t> = a római jog </a:t>
            </a:r>
            <a:r>
              <a:rPr lang="hu-HU" u="sng" dirty="0" smtClean="0"/>
              <a:t>kodifikációja </a:t>
            </a:r>
            <a:r>
              <a:rPr lang="hu-HU" dirty="0" smtClean="0"/>
              <a:t>(eddigi római törvények egységesítése, írásba foglalása</a:t>
            </a:r>
            <a:r>
              <a:rPr lang="hu-HU" dirty="0" smtClean="0">
                <a:sym typeface="Wingdings" pitchFamily="2" charset="2"/>
              </a:rPr>
              <a:t> mai napig = „a római jog”)</a:t>
            </a:r>
            <a:endParaRPr lang="hu-HU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dirty="0" smtClean="0"/>
              <a:t>Bevezetés/bemutatkozás: „</a:t>
            </a:r>
            <a:r>
              <a:rPr lang="hu-HU" cap="small" dirty="0" smtClean="0"/>
              <a:t>CAESAR </a:t>
            </a:r>
            <a:r>
              <a:rPr lang="hu-HU" cap="small" dirty="0"/>
              <a:t>FLAVIUS JUSTINIANUS ALAMANNICUS GOTHICUS FRANCICUS </a:t>
            </a:r>
            <a:br>
              <a:rPr lang="hu-HU" cap="small" dirty="0"/>
            </a:br>
            <a:r>
              <a:rPr lang="hu-HU" cap="small" dirty="0"/>
              <a:t>GERMANICUS ANTICUS ALANICUS VANDALICUS AFRICANUS, </a:t>
            </a:r>
            <a:br>
              <a:rPr lang="hu-HU" cap="small" dirty="0"/>
            </a:br>
            <a:r>
              <a:rPr lang="hu-HU" cap="small" dirty="0"/>
              <a:t>A KEGYES, A BOLDOG, A HÍRES, AZ ÖRÖKKÉ FELSÉGES, GYŐZEDELMES </a:t>
            </a:r>
            <a:br>
              <a:rPr lang="hu-HU" cap="small" dirty="0"/>
            </a:br>
            <a:r>
              <a:rPr lang="hu-HU" cap="small" dirty="0"/>
              <a:t>ÉS DIADALMAS CSÁSZÁR A TÖRVÉNYEKET ISMERNI VÁGYÓ IFJÚSÁGNAK</a:t>
            </a:r>
            <a:r>
              <a:rPr lang="hu-HU" cap="small" dirty="0" smtClean="0"/>
              <a:t>.”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b="1" cap="small" dirty="0" smtClean="0">
                <a:solidFill>
                  <a:srgbClr val="C00000"/>
                </a:solidFill>
              </a:rPr>
              <a:t>Miért van neki ilyen szép hosszú neve? </a:t>
            </a:r>
            <a:endParaRPr lang="hu-HU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hu-HU" dirty="0"/>
          </a:p>
        </p:txBody>
      </p:sp>
      <p:sp>
        <p:nvSpPr>
          <p:cNvPr id="13317" name="Tartalom helye 3"/>
          <p:cNvSpPr txBox="1">
            <a:spLocks/>
          </p:cNvSpPr>
          <p:nvPr/>
        </p:nvSpPr>
        <p:spPr bwMode="auto">
          <a:xfrm>
            <a:off x="10106025" y="5419725"/>
            <a:ext cx="4043363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hu-H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5220072" cy="836712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hu-HU" sz="2800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Justinianus</a:t>
            </a:r>
            <a:r>
              <a:rPr lang="hu-H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bizánci császár </a:t>
            </a:r>
            <a:br>
              <a:rPr lang="hu-H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(527-565)</a:t>
            </a:r>
            <a:endParaRPr lang="hu-H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764704"/>
            <a:ext cx="4932040" cy="59046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hu-HU" b="1" dirty="0" smtClean="0">
                <a:solidFill>
                  <a:srgbClr val="C00000"/>
                </a:solidFill>
              </a:rPr>
              <a:t>Miről ismerendő II.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dirty="0" smtClean="0"/>
              <a:t>A térképen már mutatott törekvése, hogy </a:t>
            </a:r>
            <a:r>
              <a:rPr lang="hu-HU" b="1" dirty="0" smtClean="0"/>
              <a:t>feltámassza a Római Birodalmat,</a:t>
            </a:r>
            <a:r>
              <a:rPr lang="hu-HU" dirty="0" smtClean="0"/>
              <a:t> amire ő, mint „római császár” jogot formált! Vissza is szerzett területeket, de ezek a „visszaszerzések” halála után elvesztek</a:t>
            </a:r>
            <a:r>
              <a:rPr lang="hu-HU" dirty="0" smtClean="0">
                <a:sym typeface="Wingdings" pitchFamily="2" charset="2"/>
              </a:rPr>
              <a:t> Itália területén több hatalmi tényező vetélkedik (germán longobárdok, gótok, Bizánc és közben ott van Rómában a pápa) </a:t>
            </a:r>
            <a:endParaRPr lang="hu-HU" dirty="0"/>
          </a:p>
        </p:txBody>
      </p:sp>
      <p:sp>
        <p:nvSpPr>
          <p:cNvPr id="13317" name="Tartalom helye 3"/>
          <p:cNvSpPr txBox="1">
            <a:spLocks/>
          </p:cNvSpPr>
          <p:nvPr/>
        </p:nvSpPr>
        <p:spPr bwMode="auto">
          <a:xfrm>
            <a:off x="10106025" y="5419725"/>
            <a:ext cx="4043363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hu-HU" sz="2800">
              <a:latin typeface="Calibri" pitchFamily="34" charset="0"/>
            </a:endParaRPr>
          </a:p>
        </p:txBody>
      </p:sp>
      <p:pic>
        <p:nvPicPr>
          <p:cNvPr id="13318" name="Picture 2" descr="justinianos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80728"/>
            <a:ext cx="4179887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theodora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4052887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zis 5"/>
          <p:cNvSpPr/>
          <p:nvPr/>
        </p:nvSpPr>
        <p:spPr>
          <a:xfrm>
            <a:off x="6300192" y="3645024"/>
            <a:ext cx="576262" cy="1127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4788025" y="5589240"/>
            <a:ext cx="3600400" cy="10801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 err="1">
                <a:solidFill>
                  <a:schemeClr val="bg1"/>
                </a:solidFill>
              </a:rPr>
              <a:t>Theodóra</a:t>
            </a:r>
            <a:r>
              <a:rPr lang="hu-HU" sz="2400" b="1" dirty="0">
                <a:solidFill>
                  <a:schemeClr val="bg1"/>
                </a:solidFill>
              </a:rPr>
              <a:t> császárné</a:t>
            </a:r>
          </a:p>
          <a:p>
            <a:pPr algn="ctr">
              <a:defRPr/>
            </a:pPr>
            <a:r>
              <a:rPr lang="hu-HU" sz="2400" b="1" dirty="0" smtClean="0">
                <a:solidFill>
                  <a:schemeClr val="bg1"/>
                </a:solidFill>
              </a:rPr>
              <a:t>Miért </a:t>
            </a:r>
            <a:r>
              <a:rPr lang="hu-HU" sz="2400" b="1" dirty="0">
                <a:solidFill>
                  <a:schemeClr val="bg1"/>
                </a:solidFill>
              </a:rPr>
              <a:t>lett hírhedt</a:t>
            </a:r>
            <a:r>
              <a:rPr lang="hu-HU" sz="2400" b="1" dirty="0" smtClean="0">
                <a:solidFill>
                  <a:schemeClr val="bg1"/>
                </a:solidFill>
              </a:rPr>
              <a:t>???</a:t>
            </a:r>
            <a:r>
              <a:rPr lang="hu-HU" sz="2400" b="1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788024" y="0"/>
            <a:ext cx="4176464" cy="98072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Amiről nem kell ismerni, de szokták …</a:t>
            </a:r>
            <a:endParaRPr lang="hu-HU" sz="2800" b="1" dirty="0"/>
          </a:p>
        </p:txBody>
      </p:sp>
      <p:sp>
        <p:nvSpPr>
          <p:cNvPr id="12" name="Ellipszis 11"/>
          <p:cNvSpPr/>
          <p:nvPr/>
        </p:nvSpPr>
        <p:spPr>
          <a:xfrm>
            <a:off x="8063880" y="5733256"/>
            <a:ext cx="1080120" cy="936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16+</a:t>
            </a:r>
            <a:endParaRPr lang="hu-HU" sz="2800" b="1" dirty="0"/>
          </a:p>
        </p:txBody>
      </p:sp>
      <p:pic>
        <p:nvPicPr>
          <p:cNvPr id="14" name="Kép 13" descr="162461250.theodora-szensavas-asvanyviz-uveges-csavaros-kupakkal-0-33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8344" y="3789040"/>
            <a:ext cx="1244095" cy="1943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artalom helye 1"/>
          <p:cNvSpPr>
            <a:spLocks noGrp="1"/>
          </p:cNvSpPr>
          <p:nvPr>
            <p:ph/>
          </p:nvPr>
        </p:nvSpPr>
        <p:spPr>
          <a:xfrm>
            <a:off x="1" y="115888"/>
            <a:ext cx="8682038" cy="5833392"/>
          </a:xfrm>
        </p:spPr>
        <p:txBody>
          <a:bodyPr/>
          <a:lstStyle/>
          <a:p>
            <a:r>
              <a:rPr lang="hu-HU" sz="2400" b="1" dirty="0" err="1" smtClean="0">
                <a:solidFill>
                  <a:srgbClr val="C00000"/>
                </a:solidFill>
              </a:rPr>
              <a:t>Prokopios</a:t>
            </a:r>
            <a:r>
              <a:rPr lang="hu-HU" sz="2400" b="1" dirty="0" smtClean="0">
                <a:solidFill>
                  <a:srgbClr val="C00000"/>
                </a:solidFill>
              </a:rPr>
              <a:t> udvari történetíró „Titkos történet” című műve szerint</a:t>
            </a:r>
            <a:r>
              <a:rPr lang="hu-HU" sz="2400" dirty="0" smtClean="0"/>
              <a:t> </a:t>
            </a:r>
            <a:r>
              <a:rPr lang="hu-HU" sz="2400" dirty="0" err="1" smtClean="0"/>
              <a:t>Theodóra</a:t>
            </a:r>
            <a:r>
              <a:rPr lang="hu-HU" sz="2400" dirty="0" smtClean="0"/>
              <a:t> szeretőit óránként váltogatta, gyakran tíz vagy több fiatalemberrel ment vendégségbe, mind fizikai ereje teljében, s a paráználkodást tekintette élete fő céljának; mindegyikkel egymás után lefeküdt, s amikor már valamennyit kimerítette, a szolgákhoz fordult, alkalomadtán harminchoz, és azokkal is közösült, de még így sem tudta kielégíteni kéjvágyát. A nemi közösülésben állandóan új módszereket eszelt ki. És noha testének mindhárom nyílását felhasználta, gyakran hibáztatta a Természetet, hogy nem tette mellbimbója nyílását nagyobbá a normálisnál, hogy képes lenne másfajta közösülést kimódolni ezen a területen. "Soha nem volt senki ennyire kicsapongó." </a:t>
            </a:r>
            <a:r>
              <a:rPr lang="hu-HU" sz="2400" dirty="0" err="1" smtClean="0"/>
              <a:t>Prokopios</a:t>
            </a:r>
            <a:r>
              <a:rPr lang="hu-HU" sz="2400" dirty="0" smtClean="0"/>
              <a:t> kiemeli a későbbi császárné irigységét, "szakmai féltékenységét" is. Természetesen gyakran esett teherbe, de mestersége minden fogását felhasználva képes volt azonnal abortuszt előidézni….</a:t>
            </a:r>
          </a:p>
        </p:txBody>
      </p:sp>
      <p:sp>
        <p:nvSpPr>
          <p:cNvPr id="3" name="Lekerekített téglalap 2"/>
          <p:cNvSpPr/>
          <p:nvPr/>
        </p:nvSpPr>
        <p:spPr>
          <a:xfrm>
            <a:off x="0" y="5805264"/>
            <a:ext cx="9144000" cy="1052736"/>
          </a:xfrm>
          <a:prstGeom prst="round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b="1" dirty="0" smtClean="0">
              <a:solidFill>
                <a:schemeClr val="tx1"/>
              </a:solidFill>
            </a:endParaRPr>
          </a:p>
          <a:p>
            <a:endParaRPr lang="hu-HU" sz="2400" b="1" dirty="0" smtClean="0">
              <a:solidFill>
                <a:schemeClr val="tx1"/>
              </a:solidFill>
            </a:endParaRPr>
          </a:p>
          <a:p>
            <a:r>
              <a:rPr lang="hu-HU" sz="2400" b="1" dirty="0" smtClean="0">
                <a:solidFill>
                  <a:schemeClr val="tx1"/>
                </a:solidFill>
              </a:rPr>
              <a:t>Hogyan tudhatjuk meg, hogy mennyire hiteles ez a kép?</a:t>
            </a:r>
          </a:p>
          <a:p>
            <a:r>
              <a:rPr lang="hu-HU" sz="2000" b="1" dirty="0" smtClean="0">
                <a:solidFill>
                  <a:schemeClr val="tx1"/>
                </a:solidFill>
                <a:hlinkClick r:id="rId2"/>
              </a:rPr>
              <a:t>https://hirmagazin.sulinet.hu/hu/pedagogia/a-rovott-multu-csaszarne</a:t>
            </a:r>
            <a:endParaRPr lang="hu-HU" sz="2000" b="1" dirty="0" smtClean="0">
              <a:solidFill>
                <a:schemeClr val="tx1"/>
              </a:solidFill>
            </a:endParaRPr>
          </a:p>
          <a:p>
            <a:r>
              <a:rPr lang="hu-HU" sz="2000" b="1" dirty="0" smtClean="0">
                <a:solidFill>
                  <a:schemeClr val="tx1"/>
                </a:solidFill>
                <a:hlinkClick r:id="rId3"/>
              </a:rPr>
              <a:t>https://mult-kor.hu/20120410_a_tortenelem_hires_kejnoi?pIdx=2</a:t>
            </a:r>
            <a:endParaRPr lang="hu-HU" sz="2000" b="1" dirty="0" smtClean="0">
              <a:solidFill>
                <a:schemeClr val="tx1"/>
              </a:solidFill>
            </a:endParaRPr>
          </a:p>
          <a:p>
            <a:endParaRPr lang="hu-HU" sz="2400" b="1" dirty="0" smtClean="0">
              <a:solidFill>
                <a:schemeClr val="tx1"/>
              </a:solidFill>
            </a:endParaRPr>
          </a:p>
          <a:p>
            <a:endParaRPr lang="hu-HU" sz="2400" b="1" dirty="0" smtClean="0">
              <a:solidFill>
                <a:schemeClr val="tx1"/>
              </a:solidFill>
            </a:endParaRPr>
          </a:p>
        </p:txBody>
      </p:sp>
      <p:pic>
        <p:nvPicPr>
          <p:cNvPr id="4" name="Kép 3" descr="7Cu6aBbPrxCpFQA5s.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548679"/>
            <a:ext cx="8036205" cy="5253795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179512" y="836712"/>
            <a:ext cx="1080120" cy="9361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16+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664" y="-99392"/>
            <a:ext cx="8563136" cy="1517030"/>
          </a:xfrm>
        </p:spPr>
        <p:txBody>
          <a:bodyPr/>
          <a:lstStyle/>
          <a:p>
            <a:r>
              <a:rPr lang="hu-HU" sz="2800" b="1" dirty="0" smtClean="0"/>
              <a:t>Fő témánk a kereszténység két ágra szakadása</a:t>
            </a:r>
            <a:r>
              <a:rPr lang="hu-HU" sz="2800" b="1" dirty="0" smtClean="0">
                <a:sym typeface="Wingdings" panose="05000000000000000000" pitchFamily="2" charset="2"/>
              </a:rPr>
              <a:t> miért beszéltünk ennek kapcsán Bizáncról?</a:t>
            </a:r>
            <a:endParaRPr lang="hu-HU" sz="2800" b="1" dirty="0"/>
          </a:p>
        </p:txBody>
      </p:sp>
      <p:pic>
        <p:nvPicPr>
          <p:cNvPr id="4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3664" y="1124744"/>
            <a:ext cx="8563136" cy="5991019"/>
          </a:xfrm>
        </p:spPr>
      </p:pic>
      <p:sp>
        <p:nvSpPr>
          <p:cNvPr id="5" name="Lekerekített téglalap 4"/>
          <p:cNvSpPr/>
          <p:nvPr/>
        </p:nvSpPr>
        <p:spPr>
          <a:xfrm>
            <a:off x="4788024" y="5013176"/>
            <a:ext cx="2520280" cy="4320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/>
              <a:t>BIZÁNCI BIRODALOM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3896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396536" cy="1844824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defRPr/>
            </a:pPr>
            <a:r>
              <a:rPr lang="hu-HU" sz="3200" b="1" dirty="0" smtClean="0"/>
              <a:t>Miről ismerendő </a:t>
            </a:r>
            <a:r>
              <a:rPr lang="hu-HU" sz="3200" b="1" dirty="0" err="1" smtClean="0"/>
              <a:t>Justinianus</a:t>
            </a:r>
            <a:r>
              <a:rPr lang="hu-HU" sz="3200" b="1" dirty="0" smtClean="0"/>
              <a:t> III.</a:t>
            </a:r>
            <a:r>
              <a:rPr lang="hu-HU" sz="2800" b="1" dirty="0" smtClean="0"/>
              <a:t/>
            </a:r>
            <a:br>
              <a:rPr lang="hu-HU" sz="2800" b="1" dirty="0" smtClean="0"/>
            </a:br>
            <a:r>
              <a:rPr lang="hu-HU" sz="2800" b="1" u="sng" dirty="0" smtClean="0">
                <a:latin typeface="+mn-lt"/>
              </a:rPr>
              <a:t>Hagia </a:t>
            </a:r>
            <a:r>
              <a:rPr lang="hu-HU" sz="2800" b="1" u="sng" dirty="0" err="1" smtClean="0">
                <a:latin typeface="+mn-lt"/>
              </a:rPr>
              <a:t>Sophia</a:t>
            </a:r>
            <a:r>
              <a:rPr lang="hu-HU" sz="2800" b="1" u="sng" dirty="0" smtClean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(kiejtése: </a:t>
            </a:r>
            <a:r>
              <a:rPr lang="hu-HU" sz="2000" dirty="0" err="1" smtClean="0">
                <a:latin typeface="+mn-lt"/>
              </a:rPr>
              <a:t>aja</a:t>
            </a:r>
            <a:r>
              <a:rPr lang="hu-HU" sz="2000" dirty="0" smtClean="0">
                <a:latin typeface="+mn-lt"/>
              </a:rPr>
              <a:t> szófia)</a:t>
            </a:r>
            <a:r>
              <a:rPr lang="hu-HU" sz="2800" dirty="0" smtClean="0">
                <a:latin typeface="+mn-lt"/>
              </a:rPr>
              <a:t> </a:t>
            </a:r>
            <a:r>
              <a:rPr lang="hu-HU" sz="2800" b="1" dirty="0" smtClean="0">
                <a:latin typeface="+mn-lt"/>
              </a:rPr>
              <a:t>= „Szent Bölcsesség” bazilika Bizáncban</a:t>
            </a:r>
            <a:r>
              <a:rPr lang="hu-HU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>
                <a:solidFill>
                  <a:srgbClr val="C00000"/>
                </a:solidFill>
                <a:latin typeface="+mn-lt"/>
              </a:rPr>
            </a:br>
            <a:endParaRPr lang="hu-HU" sz="2800" dirty="0">
              <a:latin typeface="+mn-lt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132856"/>
            <a:ext cx="4038600" cy="4487863"/>
          </a:xfrm>
        </p:spPr>
      </p:pic>
      <p:pic>
        <p:nvPicPr>
          <p:cNvPr id="15364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348880"/>
            <a:ext cx="4602163" cy="3724275"/>
          </a:xfrm>
        </p:spPr>
      </p:pic>
      <p:sp>
        <p:nvSpPr>
          <p:cNvPr id="7" name="Ellipszis 6"/>
          <p:cNvSpPr/>
          <p:nvPr/>
        </p:nvSpPr>
        <p:spPr>
          <a:xfrm>
            <a:off x="6444208" y="2420888"/>
            <a:ext cx="2066925" cy="7302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>
                <a:solidFill>
                  <a:schemeClr val="tx1"/>
                </a:solidFill>
              </a:rPr>
              <a:t>MA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683568" y="1484784"/>
            <a:ext cx="7920880" cy="86409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templomba először belépő </a:t>
            </a:r>
            <a:r>
              <a:rPr lang="hu-HU" sz="2400" dirty="0" err="1" smtClean="0">
                <a:solidFill>
                  <a:schemeClr val="bg1"/>
                </a:solidFill>
              </a:rPr>
              <a:t>Justinianus</a:t>
            </a:r>
            <a:r>
              <a:rPr lang="hu-HU" sz="2400" dirty="0" smtClean="0">
                <a:solidFill>
                  <a:schemeClr val="bg1"/>
                </a:solidFill>
              </a:rPr>
              <a:t> állítólag így</a:t>
            </a:r>
            <a:br>
              <a:rPr lang="hu-HU" sz="2400" dirty="0" smtClean="0">
                <a:solidFill>
                  <a:schemeClr val="bg1"/>
                </a:solidFill>
              </a:rPr>
            </a:br>
            <a:r>
              <a:rPr lang="hu-HU" sz="2400" dirty="0" smtClean="0">
                <a:solidFill>
                  <a:schemeClr val="bg1"/>
                </a:solidFill>
              </a:rPr>
              <a:t>szólt: „Salamon, legyőztelek!”</a:t>
            </a:r>
            <a:r>
              <a:rPr lang="hu-HU" sz="2400" dirty="0" smtClean="0">
                <a:solidFill>
                  <a:schemeClr val="bg1"/>
                </a:solidFill>
                <a:sym typeface="Wingdings" pitchFamily="2" charset="2"/>
              </a:rPr>
              <a:t>mit jelent? 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4355976" y="5661248"/>
            <a:ext cx="4464496" cy="1008112"/>
          </a:xfrm>
          <a:prstGeom prst="round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Mikor , milyen esemény hatására lett olyan, mint a mai képe?</a:t>
            </a:r>
            <a:endParaRPr lang="hu-H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Tartalom helye 2" descr="Vágólapkép (2 március 2019) 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760" y="188640"/>
            <a:ext cx="7056437" cy="7145337"/>
          </a:xfrm>
        </p:spPr>
      </p:pic>
      <p:sp>
        <p:nvSpPr>
          <p:cNvPr id="17411" name="Cím 1"/>
          <p:cNvSpPr>
            <a:spLocks noGrp="1"/>
          </p:cNvSpPr>
          <p:nvPr>
            <p:ph type="title"/>
          </p:nvPr>
        </p:nvSpPr>
        <p:spPr>
          <a:xfrm>
            <a:off x="1" y="-243408"/>
            <a:ext cx="7380311" cy="1296144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b="1" dirty="0" smtClean="0"/>
              <a:t>A keleti keresztény egyház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70130"/>
            <a:ext cx="2088232" cy="306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kerekített téglalap 6"/>
          <p:cNvSpPr/>
          <p:nvPr/>
        </p:nvSpPr>
        <p:spPr>
          <a:xfrm>
            <a:off x="6922842" y="2439399"/>
            <a:ext cx="2016224" cy="792088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/>
              <a:t>Bolgárok megkeresztelése</a:t>
            </a:r>
            <a:endParaRPr lang="hu-HU" sz="2000" b="1" dirty="0"/>
          </a:p>
        </p:txBody>
      </p:sp>
      <p:pic>
        <p:nvPicPr>
          <p:cNvPr id="9" name="Tartalom helye 3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764704"/>
            <a:ext cx="4367136" cy="4053061"/>
          </a:xfrm>
        </p:spPr>
      </p:pic>
      <p:sp>
        <p:nvSpPr>
          <p:cNvPr id="10" name="Téglalap 9"/>
          <p:cNvSpPr/>
          <p:nvPr/>
        </p:nvSpPr>
        <p:spPr>
          <a:xfrm>
            <a:off x="2411760" y="3953669"/>
            <a:ext cx="3672408" cy="120352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/>
              <a:t>Milyen területeken tud  hittérítő tevékenységet folytatni Bizánc?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400" dirty="0" smtClean="0">
                <a:latin typeface="+mn-lt"/>
              </a:rPr>
              <a:t/>
            </a:r>
            <a:br>
              <a:rPr lang="hu-HU" sz="2400" dirty="0" smtClean="0">
                <a:latin typeface="+mn-lt"/>
              </a:rPr>
            </a:br>
            <a:r>
              <a:rPr lang="hu-HU" sz="2400" dirty="0" smtClean="0">
                <a:latin typeface="+mn-lt"/>
              </a:rPr>
              <a:t/>
            </a:r>
            <a:br>
              <a:rPr lang="hu-HU" sz="2400" dirty="0" smtClean="0">
                <a:latin typeface="+mn-lt"/>
              </a:rPr>
            </a:br>
            <a:r>
              <a:rPr lang="hu-HU" sz="2400" dirty="0" smtClean="0">
                <a:latin typeface="+mn-lt"/>
              </a:rPr>
              <a:t/>
            </a:r>
            <a:br>
              <a:rPr lang="hu-HU" sz="2400" dirty="0" smtClean="0">
                <a:latin typeface="+mn-lt"/>
              </a:rPr>
            </a:br>
            <a:r>
              <a:rPr lang="hu-HU" sz="2400" dirty="0" smtClean="0">
                <a:latin typeface="+mn-lt"/>
              </a:rPr>
              <a:t/>
            </a:r>
            <a:br>
              <a:rPr lang="hu-HU" sz="2400" dirty="0" smtClean="0">
                <a:latin typeface="+mn-lt"/>
              </a:rPr>
            </a:br>
            <a:r>
              <a:rPr lang="hu-HU" sz="2400" dirty="0" smtClean="0">
                <a:latin typeface="+mn-lt"/>
              </a:rPr>
              <a:t/>
            </a:r>
            <a:br>
              <a:rPr lang="hu-HU" sz="2400" dirty="0" smtClean="0">
                <a:latin typeface="+mn-lt"/>
              </a:rPr>
            </a:br>
            <a:r>
              <a:rPr lang="hu-HU" sz="2800" b="1" dirty="0" smtClean="0">
                <a:latin typeface="+mn-lt"/>
              </a:rPr>
              <a:t>Bemelegítő</a:t>
            </a:r>
            <a:r>
              <a:rPr lang="hu-HU" sz="2400" dirty="0" smtClean="0">
                <a:latin typeface="+mn-lt"/>
              </a:rPr>
              <a:t>: Állapítsa meg, hogy a forrásrészletben szereplő négyfős csoport </a:t>
            </a:r>
            <a:r>
              <a:rPr lang="hu-HU" sz="2400" b="1" dirty="0" smtClean="0">
                <a:solidFill>
                  <a:srgbClr val="C00000"/>
                </a:solidFill>
                <a:latin typeface="+mn-lt"/>
              </a:rPr>
              <a:t>szereplői melyik valláshoz tartoznak</a:t>
            </a:r>
            <a:r>
              <a:rPr lang="hu-HU" sz="2400" dirty="0" smtClean="0">
                <a:latin typeface="+mn-lt"/>
              </a:rPr>
              <a:t>? </a:t>
            </a:r>
            <a:r>
              <a:rPr lang="hu-HU" sz="2400" b="1" dirty="0" smtClean="0">
                <a:latin typeface="+mn-lt"/>
              </a:rPr>
              <a:t>1283-ban a velencei piactéren tartózkodókat Marco Polo hazaérkezése foglalkoztatja.</a:t>
            </a:r>
            <a:br>
              <a:rPr lang="hu-HU" sz="2400" b="1" dirty="0" smtClean="0">
                <a:latin typeface="+mn-lt"/>
              </a:rPr>
            </a:br>
            <a:r>
              <a:rPr lang="hu-HU" sz="2400" b="1" dirty="0" smtClean="0">
                <a:latin typeface="+mn-lt"/>
              </a:rPr>
              <a:t/>
            </a:r>
            <a:br>
              <a:rPr lang="hu-HU" sz="2400" b="1" dirty="0" smtClean="0">
                <a:latin typeface="+mn-lt"/>
              </a:rPr>
            </a:b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római keresztény,    ortodox keresztény,    zsidó,    muszlim,    buddhista</a:t>
            </a:r>
            <a:b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b="1" dirty="0" smtClean="0"/>
              <a:t> 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916832"/>
            <a:ext cx="8686800" cy="4209331"/>
          </a:xfrm>
        </p:spPr>
        <p:txBody>
          <a:bodyPr/>
          <a:lstStyle/>
          <a:p>
            <a:r>
              <a:rPr lang="hu-HU" sz="2400" b="1" dirty="0" smtClean="0"/>
              <a:t>A</a:t>
            </a:r>
            <a:r>
              <a:rPr lang="hu-HU" sz="2400" dirty="0" smtClean="0"/>
              <a:t>.: Láttam milyen mesés árukat hozott Kínából Polo. </a:t>
            </a:r>
            <a:r>
              <a:rPr lang="hu-HU" sz="2400" b="1" dirty="0" smtClean="0"/>
              <a:t>Szűz Máriára esküszöm</a:t>
            </a:r>
            <a:r>
              <a:rPr lang="hu-HU" sz="2400" dirty="0" smtClean="0"/>
              <a:t>, hogy ilyen kelmét még álmomban sem képzeltem.</a:t>
            </a:r>
          </a:p>
          <a:p>
            <a:r>
              <a:rPr lang="hu-HU" sz="2400" b="1" dirty="0" smtClean="0"/>
              <a:t>B</a:t>
            </a:r>
            <a:r>
              <a:rPr lang="hu-HU" sz="2400" dirty="0" smtClean="0"/>
              <a:t>.: Karavánok hozzák Távol-Keletről, rokonaim küldtek már ilyet nekem tavaly </a:t>
            </a:r>
            <a:r>
              <a:rPr lang="hu-HU" sz="2400" b="1" dirty="0" err="1" smtClean="0"/>
              <a:t>Peszach</a:t>
            </a:r>
            <a:r>
              <a:rPr lang="hu-HU" sz="2400" b="1" dirty="0" smtClean="0"/>
              <a:t> </a:t>
            </a:r>
            <a:r>
              <a:rPr lang="hu-HU" sz="2400" dirty="0" smtClean="0"/>
              <a:t>idején. </a:t>
            </a:r>
          </a:p>
          <a:p>
            <a:r>
              <a:rPr lang="hu-HU" sz="2400" b="1" dirty="0" smtClean="0"/>
              <a:t>C</a:t>
            </a:r>
            <a:r>
              <a:rPr lang="hu-HU" sz="2400" dirty="0" smtClean="0"/>
              <a:t>.: A </a:t>
            </a:r>
            <a:r>
              <a:rPr lang="hu-HU" sz="2400" b="1" dirty="0" smtClean="0"/>
              <a:t>Próféta</a:t>
            </a:r>
            <a:r>
              <a:rPr lang="hu-HU" sz="2400" dirty="0" smtClean="0"/>
              <a:t> szakállára esküszöm, hogy a Kelet mesés kincseit már évszázadok óta ismerik az én őseim is.</a:t>
            </a:r>
          </a:p>
          <a:p>
            <a:r>
              <a:rPr lang="hu-HU" sz="2400" b="1" dirty="0" smtClean="0"/>
              <a:t>D</a:t>
            </a:r>
            <a:r>
              <a:rPr lang="hu-HU" sz="2400" dirty="0" smtClean="0"/>
              <a:t>.: Hihetetlen, hogy Kínában létezik a robbanó por, amellyel ölni lehet, meg falat törni. Mi, </a:t>
            </a:r>
            <a:r>
              <a:rPr lang="hu-HU" sz="2400" b="1" dirty="0" smtClean="0"/>
              <a:t>igazhitű keresztények </a:t>
            </a:r>
            <a:r>
              <a:rPr lang="hu-HU" sz="2400" dirty="0" smtClean="0"/>
              <a:t>régóta ismerjük a görögtüzet, avval védtük meg fővárosunkat, </a:t>
            </a:r>
            <a:r>
              <a:rPr lang="hu-HU" sz="2400" b="1" dirty="0" smtClean="0"/>
              <a:t>Bizáncot</a:t>
            </a:r>
            <a:r>
              <a:rPr lang="hu-HU" sz="2400" dirty="0" smtClean="0"/>
              <a:t> a pogányoktól. </a:t>
            </a:r>
          </a:p>
          <a:p>
            <a:r>
              <a:rPr lang="hu-HU" sz="2400" b="1" dirty="0" smtClean="0"/>
              <a:t>C</a:t>
            </a:r>
            <a:r>
              <a:rPr lang="hu-HU" sz="2400" dirty="0" smtClean="0"/>
              <a:t>.: A </a:t>
            </a:r>
            <a:r>
              <a:rPr lang="hu-HU" sz="2400" b="1" dirty="0" smtClean="0"/>
              <a:t>mekkai zarándoklatomon </a:t>
            </a:r>
            <a:r>
              <a:rPr lang="hu-HU" sz="2400" dirty="0" smtClean="0"/>
              <a:t>találkoztam olyan kereskedővel, aki Indiában járva hallott már a kínai robbanóporról.</a:t>
            </a:r>
          </a:p>
          <a:p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0" y="1412776"/>
            <a:ext cx="9144000" cy="5040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512168"/>
          </a:xfrm>
        </p:spPr>
        <p:txBody>
          <a:bodyPr/>
          <a:lstStyle/>
          <a:p>
            <a:r>
              <a:rPr lang="hu-HU" sz="2800" dirty="0" smtClean="0"/>
              <a:t>DE mikor Bizáncban elindul az ún. </a:t>
            </a:r>
            <a:r>
              <a:rPr lang="hu-HU" sz="2800" u="sng" dirty="0" smtClean="0"/>
              <a:t>képrombolás</a:t>
            </a:r>
            <a:r>
              <a:rPr lang="hu-HU" sz="2800" dirty="0" smtClean="0"/>
              <a:t> (megtisztítani a templomokat a bálványnak tartott képektől) ezt Bizánc „megüzeni” Rómának</a:t>
            </a:r>
            <a:r>
              <a:rPr lang="hu-HU" sz="2800" dirty="0" smtClean="0">
                <a:sym typeface="Wingdings" pitchFamily="2" charset="2"/>
              </a:rPr>
              <a:t> Neked is így kell cselekedni!!!</a:t>
            </a:r>
            <a:r>
              <a:rPr lang="hu-HU" sz="2800" dirty="0" smtClean="0"/>
              <a:t>  </a:t>
            </a:r>
            <a:endParaRPr lang="hu-HU" sz="2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780928"/>
            <a:ext cx="7812360" cy="4235698"/>
          </a:xfrm>
          <a:noFill/>
        </p:spPr>
      </p:pic>
      <p:sp>
        <p:nvSpPr>
          <p:cNvPr id="6" name="Lekerekített téglalap 5"/>
          <p:cNvSpPr/>
          <p:nvPr/>
        </p:nvSpPr>
        <p:spPr>
          <a:xfrm>
            <a:off x="395536" y="5805264"/>
            <a:ext cx="4643437" cy="792162"/>
          </a:xfrm>
          <a:prstGeom prst="round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b="1" dirty="0"/>
              <a:t>KÉPROMBOLÁS </a:t>
            </a:r>
            <a:r>
              <a:rPr lang="hu-HU" sz="2800" b="1" dirty="0" smtClean="0"/>
              <a:t> 8-9.század</a:t>
            </a:r>
            <a:endParaRPr lang="hu-HU" sz="2800" b="1" dirty="0"/>
          </a:p>
        </p:txBody>
      </p:sp>
      <p:sp>
        <p:nvSpPr>
          <p:cNvPr id="5" name="Téglalap 4"/>
          <p:cNvSpPr/>
          <p:nvPr/>
        </p:nvSpPr>
        <p:spPr>
          <a:xfrm>
            <a:off x="6012160" y="3717032"/>
            <a:ext cx="2952328" cy="28083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SZORGALMI HÁZI!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Mi  lett a képrombolási küzdelem vége  Bizáncban, mai napig mi jellemzi az ortodox templomokat?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7" name="Tartalom helye 5" descr="Clasm_Chludov_detail_9th_centur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970016"/>
            <a:ext cx="2771800" cy="2304398"/>
          </a:xfrm>
        </p:spPr>
      </p:pic>
      <p:sp>
        <p:nvSpPr>
          <p:cNvPr id="8" name="Téglalap 7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</a:rPr>
              <a:t>Bizánc fenntartja igényét a Római központból irányított nyugati keresztény területek felett, de gyakorlatban ott már egyre kisebb a befolyása. 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940152" y="2564904"/>
            <a:ext cx="2664296" cy="72008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rgbClr val="C00000"/>
                </a:solidFill>
              </a:rPr>
              <a:t>Erre mit szól Róma?</a:t>
            </a:r>
            <a:r>
              <a:rPr lang="hu-HU" sz="2400" b="1" dirty="0" smtClean="0">
                <a:solidFill>
                  <a:srgbClr val="C00000"/>
                </a:solidFill>
                <a:sym typeface="Wingdings" pitchFamily="2" charset="2"/>
              </a:rPr>
              <a:t> NEM</a:t>
            </a:r>
            <a:endParaRPr lang="hu-H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3200" b="1" dirty="0" smtClean="0"/>
              <a:t>Hogyan járul hozzá a képrombolás az egyházszakadáshoz?</a:t>
            </a:r>
          </a:p>
        </p:txBody>
      </p:sp>
      <p:sp>
        <p:nvSpPr>
          <p:cNvPr id="20483" name="Tartalom helye 2"/>
          <p:cNvSpPr>
            <a:spLocks noGrp="1"/>
          </p:cNvSpPr>
          <p:nvPr>
            <p:ph sz="half" idx="1"/>
          </p:nvPr>
        </p:nvSpPr>
        <p:spPr>
          <a:xfrm>
            <a:off x="0" y="692150"/>
            <a:ext cx="5003800" cy="5545138"/>
          </a:xfrm>
        </p:spPr>
        <p:txBody>
          <a:bodyPr/>
          <a:lstStyle/>
          <a:p>
            <a:pPr marL="142875">
              <a:spcBef>
                <a:spcPct val="0"/>
              </a:spcBef>
            </a:pPr>
            <a:r>
              <a:rPr lang="hu-HU" i="1" dirty="0" smtClean="0"/>
              <a:t>„Rajtunk az egész Nyugat szeme, bármilyen méltatlanok vagyunk is erre. Rajtunk és Szent Péteren, az apostolok fejedelmén, akinek </a:t>
            </a:r>
            <a:r>
              <a:rPr lang="hu-HU" b="1" i="1" dirty="0" smtClean="0"/>
              <a:t>képét te össze akarod zúzni</a:t>
            </a:r>
            <a:r>
              <a:rPr lang="hu-HU" i="1" dirty="0" smtClean="0"/>
              <a:t>, de akit a </a:t>
            </a:r>
            <a:r>
              <a:rPr lang="hu-HU" b="1" i="1" dirty="0" smtClean="0"/>
              <a:t>Nyugat minden királysága úgy tisztel, mintha maga Isten lenne a földön.”</a:t>
            </a:r>
          </a:p>
          <a:p>
            <a:pPr marL="142875">
              <a:spcBef>
                <a:spcPct val="0"/>
              </a:spcBef>
            </a:pPr>
            <a:r>
              <a:rPr lang="hu-HU" dirty="0" smtClean="0"/>
              <a:t>II. Gergely </a:t>
            </a:r>
            <a:r>
              <a:rPr lang="hu-HU" b="1" dirty="0" smtClean="0"/>
              <a:t>pápa levele a bizánci császárnak</a:t>
            </a:r>
            <a:r>
              <a:rPr lang="hu-HU" dirty="0" smtClean="0"/>
              <a:t>, 729. A pápa ebben visszautasította a császár parancsát, hogy távolítsa el a  képeket a templomokból</a:t>
            </a:r>
          </a:p>
        </p:txBody>
      </p:sp>
      <p:sp>
        <p:nvSpPr>
          <p:cNvPr id="5" name="Téglalap 4"/>
          <p:cNvSpPr/>
          <p:nvPr/>
        </p:nvSpPr>
        <p:spPr>
          <a:xfrm>
            <a:off x="5148064" y="980728"/>
            <a:ext cx="3672408" cy="381642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chemeClr val="bg1"/>
                </a:solidFill>
              </a:rPr>
              <a:t>Miért is tudja/meri ezt a római pápa válaszolni? Neki mi a háttere ehhez? Honnan van ereje, támogatottsága?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 descr="4b4053f74e_24194_9064-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1873468"/>
            <a:ext cx="4427984" cy="458742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dirty="0" smtClean="0"/>
              <a:t>Pápa szövetséget köt a Frank uralkodóval</a:t>
            </a:r>
            <a:r>
              <a:rPr lang="hu-HU" dirty="0" smtClean="0">
                <a:sym typeface="Wingdings" panose="05000000000000000000" pitchFamily="2" charset="2"/>
              </a:rPr>
              <a:t>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200" b="1" u="sng" dirty="0" smtClean="0"/>
              <a:t>Karoling Nagy Károly frank uralkodót </a:t>
            </a:r>
            <a:r>
              <a:rPr lang="hu-HU" sz="3200" b="1" u="sng" dirty="0" smtClean="0">
                <a:solidFill>
                  <a:srgbClr val="C00000"/>
                </a:solidFill>
              </a:rPr>
              <a:t>császárrá</a:t>
            </a:r>
            <a:r>
              <a:rPr lang="hu-HU" sz="3200" b="1" u="sng" dirty="0" smtClean="0"/>
              <a:t> koronázza 800-ban </a:t>
            </a:r>
            <a:r>
              <a:rPr lang="hu-HU" sz="2800" dirty="0" smtClean="0">
                <a:sym typeface="Wingdings" pitchFamily="2" charset="2"/>
              </a:rPr>
              <a:t> Hogy teheti császárrá?</a:t>
            </a:r>
            <a:endParaRPr lang="hu-HU" sz="2800" dirty="0"/>
          </a:p>
        </p:txBody>
      </p:sp>
      <p:pic>
        <p:nvPicPr>
          <p:cNvPr id="5" name="Tartalom helye 4" descr="98ce176ae1126bda68685ebed0c37f2b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4327681" cy="45554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dirty="0" smtClean="0">
                <a:latin typeface="+mn-lt"/>
              </a:rPr>
              <a:t>Egyházszakadás = szkizma (1054) további okai</a:t>
            </a:r>
            <a:endParaRPr lang="hu-HU" sz="28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548680"/>
            <a:ext cx="5076056" cy="5832648"/>
          </a:xfrm>
        </p:spPr>
        <p:txBody>
          <a:bodyPr/>
          <a:lstStyle/>
          <a:p>
            <a:r>
              <a:rPr lang="hu-HU" dirty="0" smtClean="0"/>
              <a:t>Az évszázadok alatt a </a:t>
            </a:r>
            <a:r>
              <a:rPr lang="hu-HU" b="1" dirty="0" smtClean="0"/>
              <a:t>szokások is megváltoztak</a:t>
            </a:r>
            <a:r>
              <a:rPr lang="hu-HU" dirty="0" smtClean="0"/>
              <a:t>: „</a:t>
            </a:r>
            <a:r>
              <a:rPr lang="hu-HU" i="1" dirty="0" smtClean="0"/>
              <a:t>A görögöket és a rómaiakat már áthatolhatatlan fallal választották el egymástól az eltérő szokások; legtöbbje jelentéktelen volt, a szabályos gondolkodást azonban mélységesen megzavarták</a:t>
            </a:r>
            <a:r>
              <a:rPr lang="hu-HU" dirty="0" smtClean="0"/>
              <a:t>… </a:t>
            </a:r>
            <a:r>
              <a:rPr lang="hu-HU" i="1" dirty="0" smtClean="0"/>
              <a:t>Például…</a:t>
            </a:r>
            <a:r>
              <a:rPr lang="hu-HU" dirty="0" smtClean="0"/>
              <a:t>. </a:t>
            </a:r>
          </a:p>
          <a:p>
            <a:r>
              <a:rPr lang="hu-HU" sz="2400" b="1" dirty="0" smtClean="0"/>
              <a:t>- kovászos vagy kovásztalan kenyeret használnak áldozásnál…</a:t>
            </a:r>
          </a:p>
          <a:p>
            <a:r>
              <a:rPr lang="hu-HU" sz="2400" b="1" dirty="0" smtClean="0"/>
              <a:t>….nyugaton latin nyelvű, keleten görög a szertartás nyelve…</a:t>
            </a:r>
          </a:p>
          <a:p>
            <a:endParaRPr lang="hu-HU" sz="24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0363" y="764704"/>
            <a:ext cx="4253637" cy="427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Egyenes összekötő nyíllal 6"/>
          <p:cNvCxnSpPr/>
          <p:nvPr/>
        </p:nvCxnSpPr>
        <p:spPr>
          <a:xfrm flipH="1">
            <a:off x="5508104" y="3140968"/>
            <a:ext cx="1368152" cy="22322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/>
          <p:cNvSpPr/>
          <p:nvPr/>
        </p:nvSpPr>
        <p:spPr>
          <a:xfrm>
            <a:off x="4716016" y="5373216"/>
            <a:ext cx="4427984" cy="7920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/>
              <a:t>Ezen a bizánci mozaikon Jézus kezében milyen kenyér van?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4082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dirty="0" smtClean="0">
                <a:solidFill>
                  <a:srgbClr val="C00000"/>
                </a:solidFill>
                <a:latin typeface="+mn-lt"/>
              </a:rPr>
              <a:t>Egyházszakadás = szkizma (1054) OKOK</a:t>
            </a:r>
            <a:br>
              <a:rPr lang="hu-HU" sz="2800" b="1" dirty="0" smtClean="0">
                <a:solidFill>
                  <a:srgbClr val="C00000"/>
                </a:solidFill>
                <a:latin typeface="+mn-lt"/>
              </a:rPr>
            </a:br>
            <a:endParaRPr lang="hu-HU" dirty="0" smtClean="0"/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>
          <a:xfrm>
            <a:off x="-180528" y="404664"/>
            <a:ext cx="9324528" cy="5976664"/>
          </a:xfrm>
        </p:spPr>
        <p:txBody>
          <a:bodyPr/>
          <a:lstStyle/>
          <a:p>
            <a:r>
              <a:rPr lang="hu-HU" sz="2400" dirty="0" smtClean="0"/>
              <a:t>Idézet az eltérő szokásokról folytatódik: </a:t>
            </a:r>
            <a:r>
              <a:rPr lang="hu-HU" sz="2400" i="1" dirty="0" smtClean="0"/>
              <a:t>Vagy…a bűnbánókat a rómaiak a templom apszisában oldozták fel, de a görögök nem; …a görögök kiközösítették azokat, akik három egymás után következő vasárnap nem járultak szentáldozáshoz, de a rómaiak nem; …a görögök engedélyezték, hogy az özvegyek apácákká lehessenek, de a rómaiak nem stb</a:t>
            </a:r>
            <a:r>
              <a:rPr lang="hu-HU" sz="2400" dirty="0" smtClean="0"/>
              <a:t>.”(</a:t>
            </a:r>
            <a:r>
              <a:rPr lang="hu-HU" sz="2400" dirty="0" err="1" smtClean="0"/>
              <a:t>Sauthern</a:t>
            </a:r>
            <a:r>
              <a:rPr lang="hu-HU" sz="2400" dirty="0" smtClean="0"/>
              <a:t> történész)</a:t>
            </a:r>
          </a:p>
          <a:p>
            <a:r>
              <a:rPr lang="hu-HU" sz="2800" dirty="0" smtClean="0"/>
              <a:t> + </a:t>
            </a:r>
            <a:r>
              <a:rPr lang="hu-HU" sz="2800" b="1" dirty="0" smtClean="0"/>
              <a:t>teológiai kérdésekben vita </a:t>
            </a:r>
            <a:r>
              <a:rPr lang="hu-HU" sz="2400" dirty="0" smtClean="0"/>
              <a:t>(például: szentlélek eredete stb.)</a:t>
            </a:r>
          </a:p>
          <a:p>
            <a:r>
              <a:rPr lang="hu-HU" sz="2800" b="1" dirty="0" smtClean="0"/>
              <a:t>A politikai, szokásbeli, hatalmi rivalizálás hosszú időn keresztül + az a tényező, hogy az új európai államok </a:t>
            </a:r>
            <a:r>
              <a:rPr lang="hu-HU" sz="2800" dirty="0" smtClean="0"/>
              <a:t>(például magyar, cseh, lengyel, horvát stb.)</a:t>
            </a:r>
            <a:r>
              <a:rPr lang="hu-HU" sz="2800" b="1" dirty="0" smtClean="0"/>
              <a:t> számára politikai kérdés, hogy melyik keresztény központ felé orientálódnak (</a:t>
            </a:r>
            <a:r>
              <a:rPr lang="hu-HU" sz="2800" dirty="0" smtClean="0">
                <a:sym typeface="Wingdings" pitchFamily="2" charset="2"/>
              </a:rPr>
              <a:t> a magyar </a:t>
            </a:r>
            <a:r>
              <a:rPr lang="hu-HU" sz="2800" dirty="0" err="1" smtClean="0">
                <a:sym typeface="Wingdings" pitchFamily="2" charset="2"/>
              </a:rPr>
              <a:t>törinél</a:t>
            </a:r>
            <a:r>
              <a:rPr lang="hu-HU" sz="2800" dirty="0" smtClean="0">
                <a:sym typeface="Wingdings" pitchFamily="2" charset="2"/>
              </a:rPr>
              <a:t> lehet részletesen) </a:t>
            </a:r>
            <a:r>
              <a:rPr lang="hu-HU" sz="2800" b="1" dirty="0" smtClean="0">
                <a:sym typeface="Wingdings" pitchFamily="2" charset="2"/>
              </a:rPr>
              <a:t>végül 1054-ben a két fél kölcsönös kiátkozásához vezetett = SZKIZMA ma is tart? </a:t>
            </a:r>
          </a:p>
          <a:p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Tartalom helye 2" descr="Vágólapkép (2 március 2019)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-4333" b="26830"/>
          <a:stretch>
            <a:fillRect/>
          </a:stretch>
        </p:blipFill>
        <p:spPr>
          <a:xfrm>
            <a:off x="395536" y="404664"/>
            <a:ext cx="8469710" cy="6016392"/>
          </a:xfrm>
        </p:spPr>
      </p:pic>
      <p:sp>
        <p:nvSpPr>
          <p:cNvPr id="2253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251950" cy="765175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3600" b="1" dirty="0" smtClean="0"/>
              <a:t>Egyházszakadás ===== (1054) =====SZKIZMA</a:t>
            </a:r>
          </a:p>
        </p:txBody>
      </p:sp>
      <p:sp>
        <p:nvSpPr>
          <p:cNvPr id="6" name="Téglalap 5"/>
          <p:cNvSpPr/>
          <p:nvPr/>
        </p:nvSpPr>
        <p:spPr>
          <a:xfrm>
            <a:off x="323528" y="4509120"/>
            <a:ext cx="2664296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/>
              <a:t>Elnevezés: </a:t>
            </a:r>
            <a:r>
              <a:rPr lang="hu-HU" sz="2800" b="1" u="sng" dirty="0" smtClean="0"/>
              <a:t>nyugati, később római katolikus</a:t>
            </a:r>
          </a:p>
        </p:txBody>
      </p:sp>
      <p:sp>
        <p:nvSpPr>
          <p:cNvPr id="7" name="Téglalap 6"/>
          <p:cNvSpPr/>
          <p:nvPr/>
        </p:nvSpPr>
        <p:spPr>
          <a:xfrm>
            <a:off x="6516216" y="1700808"/>
            <a:ext cx="2627784" cy="172819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u="sng" dirty="0" smtClean="0"/>
              <a:t>Keleti = ortodox (igazhitű) =pravoszláv</a:t>
            </a:r>
          </a:p>
          <a:p>
            <a:r>
              <a:rPr lang="hu-HU" sz="2800" b="1" u="sng" dirty="0" smtClean="0"/>
              <a:t> görög-keleti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3386544" y="5229200"/>
            <a:ext cx="2841640" cy="1080120"/>
          </a:xfrm>
          <a:prstGeom prst="round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A határt vörös szaggatott nyíl jelzi!</a:t>
            </a:r>
            <a:endParaRPr lang="hu-H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dirty="0" smtClean="0"/>
              <a:t>Ez egyszer egy érettségin is szerepelő ábra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674294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églalap 4"/>
          <p:cNvSpPr/>
          <p:nvPr/>
        </p:nvSpPr>
        <p:spPr>
          <a:xfrm>
            <a:off x="6732240" y="620688"/>
            <a:ext cx="2232248" cy="23042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Mit mond az ábra a két egyház felépítéséről?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0" y="-171400"/>
            <a:ext cx="9144000" cy="7029400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b="1" dirty="0" smtClean="0"/>
              <a:t>Ez egy másik érettségi szerepelt:</a:t>
            </a:r>
          </a:p>
          <a:p>
            <a:r>
              <a:rPr lang="hu-HU" sz="2800" dirty="0" smtClean="0"/>
              <a:t>„I. Borisz </a:t>
            </a:r>
            <a:r>
              <a:rPr lang="hu-HU" sz="2800" b="1" dirty="0" smtClean="0"/>
              <a:t>bolgár</a:t>
            </a:r>
            <a:r>
              <a:rPr lang="hu-HU" sz="2800" dirty="0" smtClean="0"/>
              <a:t> </a:t>
            </a:r>
            <a:r>
              <a:rPr lang="hu-HU" sz="2800" b="1" dirty="0" smtClean="0"/>
              <a:t>cár</a:t>
            </a:r>
            <a:r>
              <a:rPr lang="hu-HU" sz="2800" dirty="0" smtClean="0"/>
              <a:t> 893-ban «egyházi nemzeti zsinatot» hívott össze az új fővárosba, </a:t>
            </a:r>
            <a:r>
              <a:rPr lang="hu-HU" sz="2800" dirty="0" err="1" smtClean="0"/>
              <a:t>Preszlávba</a:t>
            </a:r>
            <a:r>
              <a:rPr lang="hu-HU" sz="2800" dirty="0" smtClean="0"/>
              <a:t>, ahol kinevezett utóda Simeon nevű fia lett. A zsinat az </a:t>
            </a:r>
            <a:r>
              <a:rPr lang="hu-HU" sz="2800" b="1" dirty="0" smtClean="0"/>
              <a:t>óbolgár nyelvet </a:t>
            </a:r>
            <a:r>
              <a:rPr lang="hu-HU" sz="2800" dirty="0" smtClean="0"/>
              <a:t>mind egyházi, mind államigazgatási szempontból hivatalos nyelvvé nyilvánította. Ehhez hozzájárult a bolgár egyház fejének, az érseknek az a megkülönböztetett helye, melyet a bizánci hierarchián belül foglalt el. </a:t>
            </a:r>
            <a:r>
              <a:rPr lang="hu-HU" sz="2800" b="1" dirty="0" smtClean="0">
                <a:solidFill>
                  <a:srgbClr val="FFFF00"/>
                </a:solidFill>
              </a:rPr>
              <a:t>Kanonikus(</a:t>
            </a:r>
            <a:r>
              <a:rPr lang="hu-HU" sz="2800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mit jelent?</a:t>
            </a:r>
            <a:r>
              <a:rPr lang="hu-HU" sz="2800" dirty="0" smtClean="0"/>
              <a:t> )szempontból autonóm, de facto [ténylegesen] viszont </a:t>
            </a:r>
            <a:r>
              <a:rPr lang="hu-HU" sz="2800" b="1" dirty="0" smtClean="0"/>
              <a:t>független</a:t>
            </a:r>
            <a:r>
              <a:rPr lang="hu-HU" sz="2800" dirty="0" smtClean="0"/>
              <a:t> volt. Mindezek a tényezők hozzájárultak a teljes </a:t>
            </a:r>
            <a:r>
              <a:rPr lang="hu-HU" sz="2800" dirty="0" err="1" smtClean="0"/>
              <a:t>autokefalitás</a:t>
            </a:r>
            <a:r>
              <a:rPr lang="hu-HU" sz="2800" dirty="0" smtClean="0"/>
              <a:t> [</a:t>
            </a:r>
            <a:r>
              <a:rPr lang="hu-HU" sz="2800" b="1" dirty="0" smtClean="0"/>
              <a:t>önállóság</a:t>
            </a:r>
            <a:r>
              <a:rPr lang="hu-HU" sz="2800" dirty="0" smtClean="0"/>
              <a:t>] igényének a megfogalmazásához. A 918-919-es újabb </a:t>
            </a:r>
            <a:r>
              <a:rPr lang="hu-HU" sz="2800" dirty="0" err="1" smtClean="0"/>
              <a:t>preszlávi</a:t>
            </a:r>
            <a:r>
              <a:rPr lang="hu-HU" sz="2800" dirty="0" smtClean="0"/>
              <a:t> «egyházi-nemzeti zsinat» hivatalosan is kinyilvánította a bolgár egyháznak az </a:t>
            </a:r>
            <a:r>
              <a:rPr lang="hu-HU" sz="2800" dirty="0" err="1" smtClean="0"/>
              <a:t>autokefalitás</a:t>
            </a:r>
            <a:r>
              <a:rPr lang="hu-HU" sz="2800" dirty="0" smtClean="0"/>
              <a:t> iránti igényét, és az elöljáró érsek számára a </a:t>
            </a:r>
            <a:r>
              <a:rPr lang="hu-HU" sz="2800" b="1" dirty="0" smtClean="0"/>
              <a:t>pátriárkai cím </a:t>
            </a:r>
            <a:r>
              <a:rPr lang="hu-HU" sz="2800" dirty="0" smtClean="0"/>
              <a:t>fölvételét.” (</a:t>
            </a:r>
            <a:r>
              <a:rPr lang="hu-HU" sz="2800" i="1" dirty="0" smtClean="0"/>
              <a:t>Imrényi Tibor,</a:t>
            </a:r>
            <a:r>
              <a:rPr lang="hu-HU" sz="2800" dirty="0" smtClean="0"/>
              <a:t> </a:t>
            </a:r>
            <a:r>
              <a:rPr lang="hu-HU" sz="2800" i="1" dirty="0" smtClean="0"/>
              <a:t>egyháztörténész</a:t>
            </a:r>
            <a:r>
              <a:rPr lang="hu-HU" sz="2800" dirty="0" smtClean="0"/>
              <a:t>)</a:t>
            </a:r>
          </a:p>
          <a:p>
            <a:pPr>
              <a:buNone/>
            </a:pPr>
            <a:r>
              <a:rPr lang="hu-HU" sz="2800" dirty="0" smtClean="0"/>
              <a:t> </a:t>
            </a:r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2" descr="13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453894" cy="5352371"/>
          </a:xfrm>
        </p:spPr>
      </p:pic>
      <p:sp>
        <p:nvSpPr>
          <p:cNvPr id="4" name="Lekerekített téglalap 3"/>
          <p:cNvSpPr/>
          <p:nvPr/>
        </p:nvSpPr>
        <p:spPr>
          <a:xfrm>
            <a:off x="0" y="0"/>
            <a:ext cx="9144000" cy="1220531"/>
          </a:xfrm>
          <a:prstGeom prst="round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>
                <a:solidFill>
                  <a:schemeClr val="tx1"/>
                </a:solidFill>
              </a:rPr>
              <a:t>Az előző két dia forrásai közötti ellentmondás feloldása</a:t>
            </a: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6372200" y="6021288"/>
            <a:ext cx="2376264" cy="648072"/>
          </a:xfrm>
          <a:prstGeom prst="round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796D1EF-760E-4CF5-0A18-B7150A08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418058"/>
          </a:xfrm>
        </p:spPr>
        <p:txBody>
          <a:bodyPr/>
          <a:lstStyle/>
          <a:p>
            <a:r>
              <a:rPr lang="hu-HU" sz="3200" b="1" dirty="0">
                <a:latin typeface="+mn-lt"/>
              </a:rPr>
              <a:t>A szkizma ma is tart?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BEB1A24-87CE-D800-650C-E04C6EFB1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784976" cy="5328592"/>
          </a:xfrm>
        </p:spPr>
        <p:txBody>
          <a:bodyPr/>
          <a:lstStyle/>
          <a:p>
            <a:r>
              <a:rPr lang="hu-HU" sz="3200" b="1" dirty="0">
                <a:sym typeface="Wingdings" pitchFamily="2" charset="2"/>
              </a:rPr>
              <a:t> </a:t>
            </a:r>
            <a:r>
              <a:rPr lang="hu-HU" sz="2800" dirty="0">
                <a:hlinkClick r:id="rId2"/>
              </a:rPr>
              <a:t>https://hu.euronews.com/2016/02/13/tortenelmi-talalkozo-havannaban</a:t>
            </a:r>
            <a:endParaRPr lang="hu-HU" sz="2800" dirty="0"/>
          </a:p>
          <a:p>
            <a:r>
              <a:rPr lang="hu-HU" sz="2800" dirty="0"/>
              <a:t>A kölcsönös kiátkozást feloldották a 20. század 2. felében, de ma is külön létezik 2 </a:t>
            </a:r>
            <a:r>
              <a:rPr lang="hu-HU" sz="2800" dirty="0" smtClean="0"/>
              <a:t>(illetve 3 </a:t>
            </a:r>
            <a:r>
              <a:rPr lang="hu-HU" sz="2800" dirty="0"/>
              <a:t>egyház)!                                                         </a:t>
            </a:r>
          </a:p>
          <a:p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F64DBE7B-5489-D154-AD66-35008F7A507B}"/>
              </a:ext>
            </a:extLst>
          </p:cNvPr>
          <p:cNvSpPr/>
          <p:nvPr/>
        </p:nvSpPr>
        <p:spPr>
          <a:xfrm>
            <a:off x="755576" y="2867605"/>
            <a:ext cx="3384376" cy="5687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1. Római katolikus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xmlns="" id="{C3D662F1-E303-2BDE-C96C-C89853D69E77}"/>
              </a:ext>
            </a:extLst>
          </p:cNvPr>
          <p:cNvSpPr/>
          <p:nvPr/>
        </p:nvSpPr>
        <p:spPr>
          <a:xfrm>
            <a:off x="4860032" y="2826655"/>
            <a:ext cx="4187702" cy="9001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/>
              <a:t>2. Keleti = </a:t>
            </a:r>
            <a:r>
              <a:rPr lang="hu-HU" sz="2800" b="1" dirty="0" smtClean="0"/>
              <a:t>ortodox=görög- keleti</a:t>
            </a:r>
            <a:endParaRPr lang="hu-HU" sz="2800" b="1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D815F684-0B99-9A83-14B7-32D020EBA060}"/>
              </a:ext>
            </a:extLst>
          </p:cNvPr>
          <p:cNvSpPr/>
          <p:nvPr/>
        </p:nvSpPr>
        <p:spPr>
          <a:xfrm>
            <a:off x="2704314" y="5084705"/>
            <a:ext cx="4027926" cy="65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3. Görögkatolikus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xmlns="" id="{B9600C98-D79F-D80A-4330-3A35F6EF49A0}"/>
              </a:ext>
            </a:extLst>
          </p:cNvPr>
          <p:cNvCxnSpPr>
            <a:cxnSpLocks/>
          </p:cNvCxnSpPr>
          <p:nvPr/>
        </p:nvCxnSpPr>
        <p:spPr>
          <a:xfrm flipH="1">
            <a:off x="5219609" y="3501008"/>
            <a:ext cx="1728655" cy="158369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xmlns="" id="{19AF28CF-B441-C947-C4DB-88CD784B668B}"/>
              </a:ext>
            </a:extLst>
          </p:cNvPr>
          <p:cNvCxnSpPr>
            <a:cxnSpLocks/>
          </p:cNvCxnSpPr>
          <p:nvPr/>
        </p:nvCxnSpPr>
        <p:spPr>
          <a:xfrm flipH="1" flipV="1">
            <a:off x="3419872" y="3501008"/>
            <a:ext cx="1152128" cy="14470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: lekerekített 18">
            <a:extLst>
              <a:ext uri="{FF2B5EF4-FFF2-40B4-BE49-F238E27FC236}">
                <a16:creationId xmlns:a16="http://schemas.microsoft.com/office/drawing/2014/main" xmlns="" id="{8C11DFF2-FBA4-6885-5F7A-3F87057BB4B5}"/>
              </a:ext>
            </a:extLst>
          </p:cNvPr>
          <p:cNvSpPr/>
          <p:nvPr/>
        </p:nvSpPr>
        <p:spPr>
          <a:xfrm>
            <a:off x="5652120" y="4077071"/>
            <a:ext cx="2995111" cy="65736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Kiváltak a 16-17. században</a:t>
            </a:r>
          </a:p>
        </p:txBody>
      </p:sp>
      <p:sp>
        <p:nvSpPr>
          <p:cNvPr id="20" name="Téglalap: lekerekített 19">
            <a:extLst>
              <a:ext uri="{FF2B5EF4-FFF2-40B4-BE49-F238E27FC236}">
                <a16:creationId xmlns:a16="http://schemas.microsoft.com/office/drawing/2014/main" xmlns="" id="{62475E3B-71C7-C30E-0268-FD00D4FB3D31}"/>
              </a:ext>
            </a:extLst>
          </p:cNvPr>
          <p:cNvSpPr/>
          <p:nvPr/>
        </p:nvSpPr>
        <p:spPr>
          <a:xfrm>
            <a:off x="302136" y="3938267"/>
            <a:ext cx="3787199" cy="7343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Csatlakoztak Rómához</a:t>
            </a:r>
            <a:r>
              <a:rPr lang="hu-HU" sz="2400" b="1" dirty="0">
                <a:solidFill>
                  <a:schemeClr val="tx1"/>
                </a:solidFill>
                <a:sym typeface="Wingdings" panose="05000000000000000000" pitchFamily="2" charset="2"/>
              </a:rPr>
              <a:t> egyesült, UNITUS egyház</a:t>
            </a:r>
            <a:endParaRPr lang="hu-H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0" y="0"/>
            <a:ext cx="9144000" cy="6453336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endParaRPr lang="hu-HU" sz="2400" b="1" dirty="0" smtClean="0"/>
          </a:p>
          <a:p>
            <a:endParaRPr lang="hu-HU" sz="2400" b="1" dirty="0" smtClean="0"/>
          </a:p>
          <a:p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római keresztény,           ortodox keresztény,                zsidó,</a:t>
            </a:r>
          </a:p>
          <a:p>
            <a:pPr>
              <a:buNone/>
            </a:pP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         </a:t>
            </a:r>
          </a:p>
          <a:p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     muszlim,                       buddhista</a:t>
            </a:r>
            <a:b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hu-HU" sz="2400" b="1" dirty="0" smtClean="0"/>
              <a:t>A</a:t>
            </a:r>
            <a:r>
              <a:rPr lang="hu-HU" sz="2400" dirty="0" smtClean="0"/>
              <a:t>.: Kit érdekel a robbanópor?Amikor a császár veszélybe került a szeldzsuk törökök miatt, mi </a:t>
            </a:r>
            <a:r>
              <a:rPr lang="hu-HU" sz="2400" b="1" dirty="0" smtClean="0"/>
              <a:t>keresztény lovagjaink sikeresen védtük meg és folytattuk a keresztes hadjáratokat </a:t>
            </a:r>
            <a:r>
              <a:rPr lang="hu-HU" sz="2400" dirty="0" smtClean="0"/>
              <a:t>a Szentföldön.</a:t>
            </a:r>
          </a:p>
          <a:p>
            <a:r>
              <a:rPr lang="hu-HU" sz="2400" b="1" dirty="0" smtClean="0"/>
              <a:t>D</a:t>
            </a:r>
            <a:r>
              <a:rPr lang="hu-HU" sz="2400" dirty="0" smtClean="0"/>
              <a:t>.: Én azt mondom </a:t>
            </a:r>
            <a:r>
              <a:rPr lang="hu-HU" sz="2400" b="1" dirty="0" smtClean="0"/>
              <a:t>eretnek cselekedet volt útközben Bizáncra rontani.</a:t>
            </a:r>
          </a:p>
          <a:p>
            <a:r>
              <a:rPr lang="hu-HU" sz="2400" b="1" dirty="0" smtClean="0"/>
              <a:t>A</a:t>
            </a:r>
            <a:r>
              <a:rPr lang="hu-HU" sz="2400" dirty="0" smtClean="0"/>
              <a:t>.: Vigyázz a szavaidra görög! Ti lettetek eretnekek. </a:t>
            </a:r>
            <a:r>
              <a:rPr lang="hu-HU" sz="2400" b="1" dirty="0" smtClean="0"/>
              <a:t>Nem fogadjátok el a pápai irányítást, pedig Jézus követőinek valljátok magatokat</a:t>
            </a:r>
            <a:r>
              <a:rPr lang="hu-HU" sz="2400" dirty="0" smtClean="0"/>
              <a:t>, de mégsem követitek az Anyaszentegyház főpásztorát.</a:t>
            </a:r>
          </a:p>
          <a:p>
            <a:r>
              <a:rPr lang="hu-HU" sz="2400" b="1" dirty="0" smtClean="0"/>
              <a:t>B</a:t>
            </a:r>
            <a:r>
              <a:rPr lang="hu-HU" sz="2400" dirty="0" smtClean="0"/>
              <a:t>.: A mi </a:t>
            </a:r>
            <a:r>
              <a:rPr lang="hu-HU" sz="2400" b="1" dirty="0" smtClean="0"/>
              <a:t>zsinagógánk </a:t>
            </a:r>
            <a:r>
              <a:rPr lang="hu-HU" sz="2400" dirty="0" smtClean="0"/>
              <a:t>régóta áll, és nem zavarja a velenceiek nyugalmát. Ábrahám fiait, Mohamed követőit, örmény és görög kereskedőket is megtűrik a velencei piacokon. 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323528" y="404664"/>
            <a:ext cx="2448272" cy="50405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A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059832" y="404664"/>
            <a:ext cx="2448272" cy="50405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D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6156176" y="404664"/>
            <a:ext cx="2448272" cy="50405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B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23528" y="1340768"/>
            <a:ext cx="2448272" cy="50405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C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915816" y="1340768"/>
            <a:ext cx="2448272" cy="50405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 smtClean="0">
                <a:solidFill>
                  <a:srgbClr val="FF0000"/>
                </a:solidFill>
              </a:rPr>
              <a:t>-</a:t>
            </a:r>
            <a:endParaRPr lang="hu-H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23B8C09F-9F39-3165-4E3C-716E8ADB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A7F93D24-9BEE-47E2-42A0-1B697BE4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422"/>
            <a:ext cx="7416824" cy="6706309"/>
          </a:xfrm>
          <a:prstGeom prst="rect">
            <a:avLst/>
          </a:prstGeom>
        </p:spPr>
      </p:pic>
      <p:pic>
        <p:nvPicPr>
          <p:cNvPr id="7" name="Tartalom helye 6" descr="A képen térkép látható&#10;&#10;Automatikusan generált leírás">
            <a:extLst>
              <a:ext uri="{FF2B5EF4-FFF2-40B4-BE49-F238E27FC236}">
                <a16:creationId xmlns:a16="http://schemas.microsoft.com/office/drawing/2014/main" xmlns="" id="{79D99D70-35BE-9402-DA26-DB5D248AA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33" y="2420888"/>
            <a:ext cx="6735048" cy="4369331"/>
          </a:xfrm>
        </p:spPr>
      </p:pic>
    </p:spTree>
    <p:extLst>
      <p:ext uri="{BB962C8B-B14F-4D97-AF65-F5344CB8AC3E}">
        <p14:creationId xmlns:p14="http://schemas.microsoft.com/office/powerpoint/2010/main" val="320987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/>
          <a:lstStyle/>
          <a:p>
            <a:r>
              <a:rPr lang="hu-HU" dirty="0" smtClean="0"/>
              <a:t>Szorgalmi házi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24744"/>
            <a:ext cx="8579296" cy="5001419"/>
          </a:xfrm>
        </p:spPr>
        <p:txBody>
          <a:bodyPr/>
          <a:lstStyle/>
          <a:p>
            <a:r>
              <a:rPr lang="hu-HU" dirty="0" smtClean="0"/>
              <a:t>Keressenek és látogassanak el Budapesten ortodox és/vagy görögkatolikus templomokba, készítsenek </a:t>
            </a:r>
            <a:r>
              <a:rPr lang="hu-HU" dirty="0" err="1" smtClean="0"/>
              <a:t>szelfit</a:t>
            </a:r>
            <a:r>
              <a:rPr lang="hu-HU" dirty="0" smtClean="0"/>
              <a:t> és a képeket ppt-n mutassák be!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53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DDD3D28-706E-F94F-31AC-079A106E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498178"/>
          </a:xfrm>
        </p:spPr>
        <p:txBody>
          <a:bodyPr/>
          <a:lstStyle/>
          <a:p>
            <a:r>
              <a:rPr lang="hu-HU" dirty="0"/>
              <a:t>Honnan ismerjük fel az ortodox, illetve a görögkatolikus templomokat?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0834ED18-392F-9E5F-4E09-61797846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852936"/>
            <a:ext cx="8075240" cy="3273227"/>
          </a:xfrm>
        </p:spPr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27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oltár, templom, dekorált, kegyhely látható&#10;&#10;Automatikusan generált leírás">
            <a:extLst>
              <a:ext uri="{FF2B5EF4-FFF2-40B4-BE49-F238E27FC236}">
                <a16:creationId xmlns:a16="http://schemas.microsoft.com/office/drawing/2014/main" xmlns="" id="{C0644442-F1FE-AA20-6D37-C6517F363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" y="795734"/>
            <a:ext cx="455332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xmlns="" id="{EF9F88FD-3BD4-646F-79C9-DC8F6A54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490066"/>
          </a:xfrm>
        </p:spPr>
        <p:txBody>
          <a:bodyPr/>
          <a:lstStyle/>
          <a:p>
            <a:r>
              <a:rPr lang="hu-HU" dirty="0"/>
              <a:t>Ikonosztáz</a:t>
            </a:r>
          </a:p>
        </p:txBody>
      </p:sp>
      <p:pic>
        <p:nvPicPr>
          <p:cNvPr id="5" name="Tartalom helye 4" descr="A képen épület, fedett pályás, fából készített, fa látható&#10;&#10;Automatikusan generált leírás">
            <a:extLst>
              <a:ext uri="{FF2B5EF4-FFF2-40B4-BE49-F238E27FC236}">
                <a16:creationId xmlns:a16="http://schemas.microsoft.com/office/drawing/2014/main" xmlns="" id="{0EC438E2-C620-7784-840F-CF38B0BF6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378" y="795734"/>
            <a:ext cx="9578755" cy="3121547"/>
          </a:xfrm>
        </p:spPr>
      </p:pic>
      <p:pic>
        <p:nvPicPr>
          <p:cNvPr id="9" name="Kép 8" descr="A képen fal, fedett pályás, kandalló, szoba látható&#10;&#10;Automatikusan generált leírás">
            <a:extLst>
              <a:ext uri="{FF2B5EF4-FFF2-40B4-BE49-F238E27FC236}">
                <a16:creationId xmlns:a16="http://schemas.microsoft.com/office/drawing/2014/main" xmlns="" id="{8CCCD331-BFC9-A3E1-981E-D3E2187B0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40" y="1772816"/>
            <a:ext cx="7601794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19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dirty="0" smtClean="0"/>
              <a:t>Térjünk vissza Nyugatra</a:t>
            </a:r>
            <a:r>
              <a:rPr lang="hu-HU" sz="2800" b="1" dirty="0" smtClean="0">
                <a:sym typeface="Wingdings" panose="05000000000000000000" pitchFamily="2" charset="2"/>
              </a:rPr>
              <a:t></a:t>
            </a:r>
            <a:r>
              <a:rPr lang="hu-HU" sz="2800" b="1" dirty="0" smtClean="0"/>
              <a:t> Miből táplálkozik Róma-nyugati egyház ereje?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-108520" y="908719"/>
            <a:ext cx="5400599" cy="5217444"/>
          </a:xfrm>
        </p:spPr>
        <p:txBody>
          <a:bodyPr/>
          <a:lstStyle/>
          <a:p>
            <a:r>
              <a:rPr lang="hu-HU" dirty="0" smtClean="0"/>
              <a:t>Egyházi birtokok; kitől kaphatnak? </a:t>
            </a:r>
            <a:r>
              <a:rPr lang="hu-HU" dirty="0" smtClean="0">
                <a:sym typeface="Wingdings" pitchFamily="2" charset="2"/>
              </a:rPr>
              <a:t> Pl. frank uralkodókkal milyen a viszony?</a:t>
            </a:r>
          </a:p>
          <a:p>
            <a:endParaRPr lang="hu-HU" dirty="0">
              <a:sym typeface="Wingdings" pitchFamily="2" charset="2"/>
            </a:endParaRPr>
          </a:p>
          <a:p>
            <a:endParaRPr lang="hu-HU" dirty="0" smtClean="0">
              <a:sym typeface="Wingdings" pitchFamily="2" charset="2"/>
            </a:endParaRPr>
          </a:p>
          <a:p>
            <a:endParaRPr lang="hu-HU" dirty="0">
              <a:sym typeface="Wingdings" pitchFamily="2" charset="2"/>
            </a:endParaRP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Decima (tized adó) = dézsma a keresztény országok népességétől</a:t>
            </a:r>
          </a:p>
          <a:p>
            <a:endParaRPr lang="hu-HU" dirty="0" smtClean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76056" y="764704"/>
            <a:ext cx="3888432" cy="5400600"/>
          </a:xfrm>
        </p:spPr>
        <p:txBody>
          <a:bodyPr/>
          <a:lstStyle/>
          <a:p>
            <a:r>
              <a:rPr lang="hu-HU" dirty="0" smtClean="0"/>
              <a:t>Miért erősödik meg ez a szövetség?</a:t>
            </a:r>
          </a:p>
          <a:p>
            <a:r>
              <a:rPr lang="hu-HU" dirty="0" smtClean="0"/>
              <a:t> Rómát egy újabb germán nép (longobárdok) fenyegették, akik saját államot is létrehoztak Itáliában…</a:t>
            </a:r>
          </a:p>
          <a:p>
            <a:r>
              <a:rPr lang="hu-HU" dirty="0" smtClean="0"/>
              <a:t>Mit csinálhat ebben a helyzetben a pápa?</a:t>
            </a:r>
            <a:r>
              <a:rPr lang="hu-HU" dirty="0" smtClean="0">
                <a:sym typeface="Wingdings" pitchFamily="2" charset="2"/>
              </a:rPr>
              <a:t></a:t>
            </a:r>
          </a:p>
          <a:p>
            <a:r>
              <a:rPr lang="hu-HU" dirty="0" smtClean="0">
                <a:sym typeface="Wingdings" pitchFamily="2" charset="2"/>
              </a:rPr>
              <a:t> Segítséget kér kiktől? </a:t>
            </a:r>
            <a:endParaRPr lang="hu-HU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8" y="2276872"/>
            <a:ext cx="4221646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>
            <a:off x="382893" y="4234958"/>
            <a:ext cx="3995936" cy="1465989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000" b="1" dirty="0"/>
              <a:t>5. sz. </a:t>
            </a:r>
            <a:r>
              <a:rPr lang="hu-HU" sz="2000" b="1" dirty="0" smtClean="0"/>
              <a:t>vége: Klodvig (Meroving család)  megkeresztelése+ koronázása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8025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460432" cy="909684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u="sng" dirty="0" smtClean="0"/>
              <a:t>Pápai állam </a:t>
            </a:r>
            <a:r>
              <a:rPr lang="hu-HU" sz="2800" b="1" dirty="0" smtClean="0"/>
              <a:t>születése frank segítséggel</a:t>
            </a:r>
            <a:br>
              <a:rPr lang="hu-HU" sz="2800" b="1" dirty="0" smtClean="0"/>
            </a:br>
            <a:r>
              <a:rPr lang="hu-HU" sz="2800" b="1" dirty="0" smtClean="0"/>
              <a:t>    </a:t>
            </a:r>
            <a:endParaRPr lang="hu-HU" sz="6000" b="1" dirty="0" smtClean="0"/>
          </a:p>
        </p:txBody>
      </p:sp>
      <p:sp>
        <p:nvSpPr>
          <p:cNvPr id="15" name="Téglalap 14"/>
          <p:cNvSpPr/>
          <p:nvPr/>
        </p:nvSpPr>
        <p:spPr>
          <a:xfrm>
            <a:off x="19877" y="620688"/>
            <a:ext cx="4008720" cy="612068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hu-H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helyzet bonyolódik, mert a pápának segítség kell, de közben változnak az erőviszonyok a frank udvarban</a:t>
            </a: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Martell Károly (Karoling család) udvarnagy = </a:t>
            </a:r>
            <a:r>
              <a:rPr lang="hu-H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majordomus</a:t>
            </a: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(nem király!) 732-ben megverte a betörő arabokat </a:t>
            </a:r>
            <a:r>
              <a:rPr lang="hu-HU" sz="24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Poitiers</a:t>
            </a: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hu-H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nél</a:t>
            </a: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  katonai hatalom az övé, a királyé gyengül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Fia, Kis Pipin (Karoling) király szeretne lenni…..  Kinek a támogatását kéri? támogatja?</a:t>
            </a:r>
          </a:p>
          <a:p>
            <a:pPr marL="342900" indent="-342900">
              <a:buFontTx/>
              <a:buChar char="-"/>
              <a:defRPr/>
            </a:pPr>
            <a:endParaRPr lang="hu-H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hu-H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3175" y="454782"/>
            <a:ext cx="5727979" cy="642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5833291" y="2916398"/>
            <a:ext cx="792088" cy="6480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57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460432" cy="909684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u="sng" dirty="0" smtClean="0"/>
              <a:t>Pápai állam </a:t>
            </a:r>
            <a:r>
              <a:rPr lang="hu-HU" sz="2800" b="1" dirty="0" smtClean="0"/>
              <a:t>születése frank segítséggel</a:t>
            </a:r>
            <a:br>
              <a:rPr lang="hu-HU" sz="2800" b="1" dirty="0" smtClean="0"/>
            </a:br>
            <a:r>
              <a:rPr lang="hu-HU" sz="2800" b="1" dirty="0" smtClean="0"/>
              <a:t>    </a:t>
            </a:r>
            <a:endParaRPr lang="hu-HU" sz="6000" b="1" dirty="0" smtClean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9206160" cy="5577482"/>
          </a:xfrm>
        </p:spPr>
        <p:txBody>
          <a:bodyPr/>
          <a:lstStyle/>
          <a:p>
            <a:r>
              <a:rPr lang="hu-HU" b="1" dirty="0" smtClean="0"/>
              <a:t>A frank Kis Pipin megvédi a pápát a longobárdoktól,  cserében pedig……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052736"/>
            <a:ext cx="5261201" cy="562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59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ím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08720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b="1" dirty="0" smtClean="0"/>
              <a:t>Miért és hogyan lesz Kis Pipin király (aki aztán támogatja a pápát)?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707905" y="908720"/>
            <a:ext cx="5436096" cy="5328568"/>
          </a:xfrm>
        </p:spPr>
        <p:txBody>
          <a:bodyPr/>
          <a:lstStyle/>
          <a:p>
            <a:r>
              <a:rPr lang="hu-HU" sz="2400" i="1" dirty="0" smtClean="0"/>
              <a:t>„Vajon jó-e vagy sem, ha azoknak, akiket királynak neveznek, nincs hatalmuk az uralkodásra?”</a:t>
            </a:r>
          </a:p>
          <a:p>
            <a:r>
              <a:rPr lang="hu-HU" sz="2400" b="1" dirty="0" smtClean="0"/>
              <a:t>Kis Pippin levele Zakariás pápának, 750</a:t>
            </a:r>
          </a:p>
          <a:p>
            <a:r>
              <a:rPr lang="hu-HU" sz="2400" i="1" dirty="0" smtClean="0"/>
              <a:t>„A királyt [rex] azért hívják királynak, mert uralkodik [a </a:t>
            </a:r>
            <a:r>
              <a:rPr lang="hu-HU" sz="2400" i="1" dirty="0" err="1" smtClean="0"/>
              <a:t>regendo</a:t>
            </a:r>
            <a:r>
              <a:rPr lang="hu-HU" sz="2400" i="1" dirty="0" smtClean="0"/>
              <a:t>]. (…) Jobb, ha az az ember nevezi magát királynak, aki ténylegesen királyi hatalommal rendelkezik, mintha ezt olyasvalaki tenné, akinek már nem maradt hatalma. (…) Hogy  ne támadjon zavar a dolgok szent rendjében, legyen Pippin a király, apostoli tekintélyem folytán.”</a:t>
            </a:r>
          </a:p>
          <a:p>
            <a:r>
              <a:rPr lang="hu-HU" sz="2400" b="1" dirty="0" smtClean="0"/>
              <a:t>Zakariás válasza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1556792"/>
            <a:ext cx="3672408" cy="595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107504" y="548680"/>
            <a:ext cx="3672409" cy="11521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 lesz a királlyal</a:t>
            </a: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r>
              <a:rPr lang="hu-H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Megfosztják </a:t>
            </a:r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valamitől…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 Mi az?</a:t>
            </a:r>
            <a:endParaRPr lang="hu-H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3200" b="1" dirty="0" smtClean="0">
                <a:latin typeface="+mn-lt"/>
              </a:rPr>
              <a:t>A Pápai Állam születéséhez és a pápa szerepének megértéséhez még egy segítség</a:t>
            </a:r>
            <a:br>
              <a:rPr lang="hu-HU" sz="3200" b="1" dirty="0" smtClean="0">
                <a:latin typeface="+mn-lt"/>
              </a:rPr>
            </a:br>
            <a:r>
              <a:rPr lang="hu-HU" sz="3200" b="1" dirty="0" smtClean="0">
                <a:latin typeface="+mn-lt"/>
              </a:rPr>
              <a:t>az ún. Konstantini adománylevél</a:t>
            </a:r>
            <a:endParaRPr lang="hu-HU" sz="3200" dirty="0">
              <a:latin typeface="+mn-lt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2780928"/>
            <a:ext cx="4032448" cy="4183041"/>
          </a:xfrm>
        </p:spPr>
      </p:pic>
      <p:sp>
        <p:nvSpPr>
          <p:cNvPr id="6" name="Téglalap 5"/>
          <p:cNvSpPr/>
          <p:nvPr/>
        </p:nvSpPr>
        <p:spPr>
          <a:xfrm>
            <a:off x="0" y="1340768"/>
            <a:ext cx="9144000" cy="14401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 smtClean="0"/>
              <a:t>A 8. században előkerült </a:t>
            </a:r>
            <a:r>
              <a:rPr lang="hu-HU" sz="2400" b="1" dirty="0"/>
              <a:t>az ún. Konstantini adománylevél, </a:t>
            </a:r>
            <a:r>
              <a:rPr lang="hu-HU" sz="2400" b="1" dirty="0" smtClean="0"/>
              <a:t>amely szerint a 4. században </a:t>
            </a:r>
            <a:r>
              <a:rPr lang="hu-HU" sz="2400" b="1" u="sng" dirty="0"/>
              <a:t>Constantinus császár </a:t>
            </a:r>
            <a:r>
              <a:rPr lang="hu-HU" sz="2400" b="1" dirty="0"/>
              <a:t>a pápának </a:t>
            </a:r>
            <a:r>
              <a:rPr lang="hu-HU" sz="2400" b="1" dirty="0" smtClean="0"/>
              <a:t>ajándékozta </a:t>
            </a:r>
            <a:r>
              <a:rPr lang="hu-HU" sz="2400" b="1" dirty="0"/>
              <a:t>a császári hatalmat a nyugati területek felett és a </a:t>
            </a:r>
            <a:r>
              <a:rPr lang="hu-HU" sz="2400" b="1" dirty="0" err="1"/>
              <a:t>Lateráni</a:t>
            </a:r>
            <a:r>
              <a:rPr lang="hu-HU" sz="2400" b="1" dirty="0"/>
              <a:t> </a:t>
            </a:r>
            <a:r>
              <a:rPr lang="hu-HU" sz="2400" b="1" dirty="0" smtClean="0"/>
              <a:t>palotát (Róma városában, ma </a:t>
            </a:r>
            <a:r>
              <a:rPr lang="hu-HU" sz="2400" b="1" u="sng" dirty="0" smtClean="0"/>
              <a:t>Vatikán</a:t>
            </a:r>
            <a:r>
              <a:rPr lang="hu-HU" sz="2400" b="1" dirty="0" smtClean="0"/>
              <a:t> államhoz tartozik) </a:t>
            </a:r>
            <a:endParaRPr lang="hu-HU" sz="2400" b="1" dirty="0"/>
          </a:p>
        </p:txBody>
      </p:sp>
      <p:sp>
        <p:nvSpPr>
          <p:cNvPr id="8" name="Téglalap 7"/>
          <p:cNvSpPr/>
          <p:nvPr/>
        </p:nvSpPr>
        <p:spPr>
          <a:xfrm>
            <a:off x="434075" y="4365104"/>
            <a:ext cx="4104456" cy="22322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De így már könnyebb megérteni, hogy a pápa miért érezte magát felhatalmazva arra, hogy</a:t>
            </a:r>
            <a:r>
              <a:rPr lang="hu-HU" sz="2800" b="1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endParaRPr lang="hu-HU" sz="2800" b="1" dirty="0">
              <a:solidFill>
                <a:schemeClr val="tx1"/>
              </a:solidFill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99592" y="2836798"/>
            <a:ext cx="3816424" cy="1528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Miért tette?</a:t>
            </a:r>
            <a:endParaRPr lang="hu-HU" sz="3200" b="1" dirty="0"/>
          </a:p>
        </p:txBody>
      </p:sp>
      <p:sp>
        <p:nvSpPr>
          <p:cNvPr id="7" name="Ellipszis 6"/>
          <p:cNvSpPr/>
          <p:nvPr/>
        </p:nvSpPr>
        <p:spPr>
          <a:xfrm>
            <a:off x="899592" y="2822532"/>
            <a:ext cx="3816424" cy="15283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Nem tette</a:t>
            </a:r>
            <a:r>
              <a:rPr lang="hu-HU" sz="3200" b="1" dirty="0" smtClean="0">
                <a:sym typeface="Wingdings" panose="05000000000000000000" pitchFamily="2" charset="2"/>
              </a:rPr>
              <a:t> hamisítvány!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7637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4b4053f74e_24194_9064-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340768"/>
            <a:ext cx="3041855" cy="3151381"/>
          </a:xfrm>
        </p:spPr>
      </p:pic>
      <p:sp>
        <p:nvSpPr>
          <p:cNvPr id="41986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6751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3200" dirty="0" smtClean="0"/>
              <a:t> </a:t>
            </a:r>
            <a:r>
              <a:rPr lang="hu-HU" sz="3200" u="sng" dirty="0" smtClean="0"/>
              <a:t>Nagy Károlyt </a:t>
            </a:r>
            <a:r>
              <a:rPr lang="hu-HU" sz="3200" dirty="0" smtClean="0"/>
              <a:t>a frankok, longobárdok és rómaiak                                </a:t>
            </a:r>
            <a:r>
              <a:rPr lang="hu-HU" sz="3200" u="sng" dirty="0" smtClean="0"/>
              <a:t>császár</a:t>
            </a:r>
            <a:r>
              <a:rPr lang="hu-HU" sz="3200" dirty="0" smtClean="0"/>
              <a:t>ává koronázza </a:t>
            </a:r>
            <a:r>
              <a:rPr lang="hu-HU" sz="3200" u="sng" dirty="0" smtClean="0"/>
              <a:t>800-ban Rómában a pápa</a:t>
            </a:r>
          </a:p>
        </p:txBody>
      </p:sp>
      <p:pic>
        <p:nvPicPr>
          <p:cNvPr id="4198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112" y="1140512"/>
            <a:ext cx="3167062" cy="5730875"/>
          </a:xfrm>
          <a:noFill/>
        </p:spPr>
      </p:pic>
      <p:pic>
        <p:nvPicPr>
          <p:cNvPr id="9" name="Tartalom hely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9087" y="1916832"/>
            <a:ext cx="3544913" cy="367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74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dirty="0" smtClean="0"/>
              <a:t>Középkor-korszakolás</a:t>
            </a:r>
          </a:p>
        </p:txBody>
      </p:sp>
      <p:sp>
        <p:nvSpPr>
          <p:cNvPr id="5123" name="Tartalom helye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211960" cy="5145435"/>
          </a:xfrm>
        </p:spPr>
        <p:txBody>
          <a:bodyPr/>
          <a:lstStyle/>
          <a:p>
            <a:r>
              <a:rPr lang="hu-HU" b="1" u="sng" dirty="0" smtClean="0">
                <a:solidFill>
                  <a:srgbClr val="C00000"/>
                </a:solidFill>
              </a:rPr>
              <a:t>Kora középkor </a:t>
            </a:r>
            <a:r>
              <a:rPr lang="hu-HU" b="1" dirty="0" smtClean="0">
                <a:solidFill>
                  <a:srgbClr val="C00000"/>
                </a:solidFill>
              </a:rPr>
              <a:t>=</a:t>
            </a:r>
          </a:p>
          <a:p>
            <a:r>
              <a:rPr lang="hu-HU" b="1" dirty="0" smtClean="0"/>
              <a:t>= </a:t>
            </a:r>
            <a:r>
              <a:rPr lang="hu-HU" b="1" u="sng" dirty="0" smtClean="0"/>
              <a:t>Nyugatrómai Birodalom összeomlásától </a:t>
            </a:r>
            <a:r>
              <a:rPr lang="hu-HU" b="1" dirty="0" smtClean="0"/>
              <a:t>(</a:t>
            </a:r>
            <a:r>
              <a:rPr lang="hu-HU" b="1" u="sng" dirty="0" smtClean="0"/>
              <a:t>476</a:t>
            </a:r>
            <a:r>
              <a:rPr lang="hu-HU" b="1" dirty="0" smtClean="0"/>
              <a:t>) a </a:t>
            </a:r>
            <a:r>
              <a:rPr lang="hu-HU" b="1" u="sng" dirty="0" smtClean="0"/>
              <a:t>11. század közepéig</a:t>
            </a:r>
          </a:p>
          <a:p>
            <a:r>
              <a:rPr lang="hu-HU" dirty="0" smtClean="0"/>
              <a:t> Nyugat-Európában legfontosabb politikai-társadalmi szervezőerő alapján: </a:t>
            </a:r>
            <a:r>
              <a:rPr lang="hu-HU" b="1" dirty="0" smtClean="0"/>
              <a:t>a </a:t>
            </a:r>
            <a:r>
              <a:rPr lang="hu-HU" b="1" u="sng" dirty="0" smtClean="0"/>
              <a:t>hűbériség</a:t>
            </a:r>
            <a:r>
              <a:rPr lang="hu-HU" b="1" dirty="0" smtClean="0"/>
              <a:t> </a:t>
            </a:r>
            <a:r>
              <a:rPr lang="hu-HU" dirty="0" smtClean="0"/>
              <a:t>kora </a:t>
            </a:r>
          </a:p>
        </p:txBody>
      </p:sp>
      <p:sp>
        <p:nvSpPr>
          <p:cNvPr id="5124" name="Tartalom helye 3"/>
          <p:cNvSpPr>
            <a:spLocks noGrp="1"/>
          </p:cNvSpPr>
          <p:nvPr>
            <p:ph sz="half" idx="2"/>
          </p:nvPr>
        </p:nvSpPr>
        <p:spPr>
          <a:xfrm>
            <a:off x="3923928" y="908720"/>
            <a:ext cx="5220072" cy="4814218"/>
          </a:xfrm>
        </p:spPr>
        <p:txBody>
          <a:bodyPr/>
          <a:lstStyle/>
          <a:p>
            <a:r>
              <a:rPr lang="hu-HU" b="1" u="sng" dirty="0" smtClean="0">
                <a:solidFill>
                  <a:srgbClr val="C00000"/>
                </a:solidFill>
              </a:rPr>
              <a:t>Érett középkor </a:t>
            </a:r>
            <a:r>
              <a:rPr lang="hu-HU" b="1" dirty="0" smtClean="0">
                <a:solidFill>
                  <a:srgbClr val="C00000"/>
                </a:solidFill>
              </a:rPr>
              <a:t>=</a:t>
            </a:r>
          </a:p>
          <a:p>
            <a:r>
              <a:rPr lang="hu-HU" b="1" dirty="0" smtClean="0"/>
              <a:t>= </a:t>
            </a:r>
            <a:r>
              <a:rPr lang="hu-HU" b="1" u="sng" dirty="0" smtClean="0"/>
              <a:t>hozzávetőleg 1050-től 1300-ig</a:t>
            </a:r>
            <a:endParaRPr lang="hu-HU" u="sng" dirty="0" smtClean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 Nyugat-Európában legfontosabb politikai-társadalmi szervezőerő alapján: </a:t>
            </a:r>
            <a:r>
              <a:rPr lang="hu-HU" b="1" dirty="0" smtClean="0"/>
              <a:t>a </a:t>
            </a:r>
            <a:r>
              <a:rPr lang="hu-HU" b="1" u="sng" dirty="0" smtClean="0"/>
              <a:t>rendiség</a:t>
            </a:r>
            <a:r>
              <a:rPr lang="hu-HU" b="1" dirty="0" smtClean="0"/>
              <a:t> </a:t>
            </a:r>
            <a:r>
              <a:rPr lang="hu-HU" dirty="0" smtClean="0"/>
              <a:t>kora </a:t>
            </a:r>
          </a:p>
          <a:p>
            <a:r>
              <a:rPr lang="hu-HU" b="1" dirty="0" smtClean="0"/>
              <a:t>Az utolsó korszak pedig a </a:t>
            </a:r>
            <a:r>
              <a:rPr lang="hu-HU" b="1" u="sng" dirty="0" smtClean="0">
                <a:solidFill>
                  <a:srgbClr val="C00000"/>
                </a:solidFill>
              </a:rPr>
              <a:t>késő középkor</a:t>
            </a:r>
            <a:endParaRPr lang="hu-HU" b="1" u="sng" dirty="0" smtClean="0"/>
          </a:p>
          <a:p>
            <a:r>
              <a:rPr lang="hu-HU" b="1" u="sng" dirty="0" smtClean="0"/>
              <a:t>1492-ig vagy 1517-ig</a:t>
            </a:r>
          </a:p>
          <a:p>
            <a:r>
              <a:rPr lang="hu-HU" b="1" dirty="0" smtClean="0"/>
              <a:t>Milyen eseményekhez kapcsolható a középkor vége, kora újkor kezdete?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628800"/>
          </a:xfrm>
        </p:spPr>
        <p:txBody>
          <a:bodyPr/>
          <a:lstStyle/>
          <a:p>
            <a:r>
              <a:rPr lang="hu-HU" sz="2800" b="1" dirty="0"/>
              <a:t>Az egész </a:t>
            </a:r>
            <a:r>
              <a:rPr lang="hu-HU" sz="2800" b="1" dirty="0" smtClean="0"/>
              <a:t>középkori életet és politikát meghatározza az egyház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800" b="1" dirty="0">
                <a:latin typeface="+mn-lt"/>
              </a:rPr>
              <a:t>Mi a római egyház szerepe a nyugat-európai társadalmakban</a:t>
            </a:r>
          </a:p>
        </p:txBody>
      </p:sp>
      <p:pic>
        <p:nvPicPr>
          <p:cNvPr id="24579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9158" y="1881790"/>
            <a:ext cx="5918027" cy="4355522"/>
          </a:xfrm>
        </p:spPr>
      </p:pic>
      <p:sp>
        <p:nvSpPr>
          <p:cNvPr id="5" name="Lekerekített téglalap 4"/>
          <p:cNvSpPr/>
          <p:nvPr/>
        </p:nvSpPr>
        <p:spPr>
          <a:xfrm>
            <a:off x="6084168" y="1268760"/>
            <a:ext cx="2520280" cy="5184576"/>
          </a:xfrm>
          <a:prstGeom prst="roundRect">
            <a:avLst>
              <a:gd name="adj" fmla="val 931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>
                <a:solidFill>
                  <a:schemeClr val="tx1"/>
                </a:solidFill>
              </a:rPr>
              <a:t>A mintegy 40 cm széles és több mint öt méter hosszú, 11. század eleji tekercsen a képek fordítva voltak a szöveghez képest.</a:t>
            </a:r>
          </a:p>
          <a:p>
            <a:r>
              <a:rPr lang="hu-HU" sz="2800" dirty="0">
                <a:solidFill>
                  <a:schemeClr val="tx1"/>
                </a:solidFill>
              </a:rPr>
              <a:t>Vajon miért?</a:t>
            </a:r>
          </a:p>
        </p:txBody>
      </p:sp>
    </p:spTree>
    <p:extLst>
      <p:ext uri="{BB962C8B-B14F-4D97-AF65-F5344CB8AC3E}">
        <p14:creationId xmlns:p14="http://schemas.microsoft.com/office/powerpoint/2010/main" val="69046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Tartalom helye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81500" y="3141663"/>
            <a:ext cx="5070475" cy="3527425"/>
          </a:xfrm>
        </p:spPr>
      </p:pic>
      <p:sp>
        <p:nvSpPr>
          <p:cNvPr id="25603" name="Cím 1"/>
          <p:cNvSpPr>
            <a:spLocks noGrp="1"/>
          </p:cNvSpPr>
          <p:nvPr>
            <p:ph type="title"/>
          </p:nvPr>
        </p:nvSpPr>
        <p:spPr>
          <a:xfrm>
            <a:off x="-108520" y="-4183"/>
            <a:ext cx="8738909" cy="1488967"/>
          </a:xfrm>
        </p:spPr>
        <p:txBody>
          <a:bodyPr/>
          <a:lstStyle/>
          <a:p>
            <a:r>
              <a:rPr lang="hu-HU" sz="2800" b="1" dirty="0">
                <a:highlight>
                  <a:srgbClr val="FFFF00"/>
                </a:highlight>
              </a:rPr>
              <a:t>A) </a:t>
            </a:r>
            <a:r>
              <a:rPr lang="hu-HU" sz="2800" b="1" dirty="0"/>
              <a:t>A nyugati egyházon belül melyik az a szervezet,</a:t>
            </a:r>
            <a:br>
              <a:rPr lang="hu-HU" sz="2800" b="1" dirty="0"/>
            </a:br>
            <a:r>
              <a:rPr lang="hu-HU" sz="2800" b="1" dirty="0"/>
              <a:t>amelynek tagjai ezeket a feladatokat ellátták? </a:t>
            </a:r>
            <a:br>
              <a:rPr lang="hu-HU" sz="2800" b="1" dirty="0"/>
            </a:br>
            <a:r>
              <a:rPr lang="hu-HU" sz="2800" b="1" dirty="0">
                <a:highlight>
                  <a:srgbClr val="FFFF00"/>
                </a:highlight>
              </a:rPr>
              <a:t>B)</a:t>
            </a:r>
            <a:r>
              <a:rPr lang="hu-HU" sz="2800" b="1" dirty="0"/>
              <a:t> Melyek ezek a feladatok?</a:t>
            </a:r>
          </a:p>
        </p:txBody>
      </p:sp>
      <p:pic>
        <p:nvPicPr>
          <p:cNvPr id="25604" name="Picture 2" descr="Képtalálat a következőre: „monk middle ages hospital”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000" r="9906" b="-2"/>
          <a:stretch>
            <a:fillRect/>
          </a:stretch>
        </p:blipFill>
        <p:spPr>
          <a:xfrm>
            <a:off x="0" y="1484784"/>
            <a:ext cx="4681537" cy="5006975"/>
          </a:xfr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xmlns="" id="{B6BC30DD-D955-8B3C-3BDE-61A63BE45E05}"/>
              </a:ext>
            </a:extLst>
          </p:cNvPr>
          <p:cNvSpPr/>
          <p:nvPr/>
        </p:nvSpPr>
        <p:spPr>
          <a:xfrm>
            <a:off x="3959461" y="3359600"/>
            <a:ext cx="1512168" cy="636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762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1294606"/>
            <a:ext cx="4356100" cy="4268787"/>
          </a:xfrm>
        </p:spPr>
      </p:pic>
      <p:pic>
        <p:nvPicPr>
          <p:cNvPr id="26628" name="Picture 4" descr="Képtalálat a következőre: „monk middle ages agriculture”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3833" r="21259" b="2"/>
          <a:stretch>
            <a:fillRect/>
          </a:stretch>
        </p:blipFill>
        <p:spPr>
          <a:xfrm>
            <a:off x="95460" y="332656"/>
            <a:ext cx="4708525" cy="5041900"/>
          </a:xfrm>
        </p:spPr>
      </p:pic>
      <p:sp>
        <p:nvSpPr>
          <p:cNvPr id="2" name="Ellipszis 1">
            <a:extLst>
              <a:ext uri="{FF2B5EF4-FFF2-40B4-BE49-F238E27FC236}">
                <a16:creationId xmlns:a16="http://schemas.microsoft.com/office/drawing/2014/main" xmlns="" id="{39936CA6-9665-C810-FECE-831502D8D1D6}"/>
              </a:ext>
            </a:extLst>
          </p:cNvPr>
          <p:cNvSpPr/>
          <p:nvPr/>
        </p:nvSpPr>
        <p:spPr>
          <a:xfrm>
            <a:off x="3959461" y="3359600"/>
            <a:ext cx="1512168" cy="636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322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4" descr="Képtalálat a következőre: „monk middle ages teach”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13545"/>
          <a:stretch>
            <a:fillRect/>
          </a:stretch>
        </p:blipFill>
        <p:spPr>
          <a:xfrm>
            <a:off x="370005" y="138275"/>
            <a:ext cx="3895725" cy="4164012"/>
          </a:xfrm>
        </p:spPr>
      </p:pic>
      <p:pic>
        <p:nvPicPr>
          <p:cNvPr id="27652" name="Picture 2" descr="Képtalálat a következőre: „monk middle ages”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4201" r="2" b="15558"/>
          <a:stretch>
            <a:fillRect/>
          </a:stretch>
        </p:blipFill>
        <p:spPr>
          <a:xfrm>
            <a:off x="4908041" y="116632"/>
            <a:ext cx="4146550" cy="4443413"/>
          </a:xfrm>
        </p:spPr>
      </p:pic>
      <p:sp>
        <p:nvSpPr>
          <p:cNvPr id="3" name="Ellipszis 2">
            <a:extLst>
              <a:ext uri="{FF2B5EF4-FFF2-40B4-BE49-F238E27FC236}">
                <a16:creationId xmlns:a16="http://schemas.microsoft.com/office/drawing/2014/main" xmlns="" id="{D2CE0C5F-A4D8-1FFB-0723-5D7473B41228}"/>
              </a:ext>
            </a:extLst>
          </p:cNvPr>
          <p:cNvSpPr/>
          <p:nvPr/>
        </p:nvSpPr>
        <p:spPr>
          <a:xfrm>
            <a:off x="3509646" y="1124744"/>
            <a:ext cx="1512168" cy="6367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219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8676" name="Picture 6" descr="Képtalálat a következőre: „mont saint michel”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3198" y="78641"/>
            <a:ext cx="5276223" cy="3957167"/>
          </a:xfrm>
        </p:spPr>
      </p:pic>
      <p:pic>
        <p:nvPicPr>
          <p:cNvPr id="28677" name="Picture 2" descr="Képtalálat a következőre: „monte cassino”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062" y="2822192"/>
            <a:ext cx="5652120" cy="395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Szövegdoboz 7"/>
          <p:cNvSpPr txBox="1">
            <a:spLocks noChangeArrowheads="1"/>
          </p:cNvSpPr>
          <p:nvPr/>
        </p:nvSpPr>
        <p:spPr bwMode="auto">
          <a:xfrm>
            <a:off x="5076825" y="384175"/>
            <a:ext cx="2882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 err="1"/>
              <a:t>Mont-Saint-Michel</a:t>
            </a:r>
            <a:endParaRPr lang="hu-HU" sz="2400" b="1" dirty="0"/>
          </a:p>
        </p:txBody>
      </p:sp>
      <p:sp>
        <p:nvSpPr>
          <p:cNvPr id="28679" name="Téglalap 8"/>
          <p:cNvSpPr>
            <a:spLocks noChangeArrowheads="1"/>
          </p:cNvSpPr>
          <p:nvPr/>
        </p:nvSpPr>
        <p:spPr bwMode="auto">
          <a:xfrm>
            <a:off x="2987675" y="3406775"/>
            <a:ext cx="2447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b="1" dirty="0"/>
              <a:t>Monte </a:t>
            </a:r>
            <a:r>
              <a:rPr lang="hu-HU" sz="2400" b="1" dirty="0" err="1"/>
              <a:t>Cassino</a:t>
            </a:r>
            <a:endParaRPr lang="hu-HU" sz="2400" b="1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179512" y="58340"/>
            <a:ext cx="4680520" cy="256879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/>
              <a:t>SZERZETESRENDEK Nyugaton, az első a</a:t>
            </a:r>
          </a:p>
          <a:p>
            <a:pPr algn="ctr">
              <a:defRPr/>
            </a:pPr>
            <a:r>
              <a:rPr lang="hu-HU" sz="2400" b="1" dirty="0"/>
              <a:t>Bencés rend (529, Szent Benedek):</a:t>
            </a:r>
          </a:p>
          <a:p>
            <a:pPr algn="ctr">
              <a:defRPr/>
            </a:pPr>
            <a:r>
              <a:rPr lang="hu-HU" sz="2400" b="1" u="sng" dirty="0"/>
              <a:t>Regula (Alapszabály)</a:t>
            </a:r>
          </a:p>
          <a:p>
            <a:pPr algn="ctr">
              <a:defRPr/>
            </a:pPr>
            <a:r>
              <a:rPr lang="hu-HU" sz="2400" b="1" u="sng" dirty="0" err="1"/>
              <a:t>Ora</a:t>
            </a:r>
            <a:r>
              <a:rPr lang="hu-HU" sz="2400" b="1" u="sng" dirty="0"/>
              <a:t> et </a:t>
            </a:r>
            <a:r>
              <a:rPr lang="hu-HU" sz="2400" b="1" u="sng" dirty="0" err="1"/>
              <a:t>labora</a:t>
            </a:r>
            <a:r>
              <a:rPr lang="hu-HU" sz="2400" b="1" u="sng" dirty="0"/>
              <a:t>!</a:t>
            </a:r>
          </a:p>
          <a:p>
            <a:pPr algn="ctr">
              <a:defRPr/>
            </a:pPr>
            <a:r>
              <a:rPr lang="hu-HU" sz="2400" b="1" u="sng" dirty="0"/>
              <a:t>Imádkozz és dolgozz!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9554C91-2F95-3809-F657-207AA86CB32A}"/>
              </a:ext>
            </a:extLst>
          </p:cNvPr>
          <p:cNvSpPr txBox="1"/>
          <p:nvPr/>
        </p:nvSpPr>
        <p:spPr>
          <a:xfrm>
            <a:off x="4860032" y="4113627"/>
            <a:ext cx="4283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https://www.france.fr/hu/normandia/cikk/a-normandiai-mont-saint-michel</a:t>
            </a:r>
            <a:endParaRPr lang="hu-HU" dirty="0"/>
          </a:p>
          <a:p>
            <a:endParaRPr lang="hu-HU" dirty="0"/>
          </a:p>
        </p:txBody>
      </p:sp>
      <p:sp>
        <p:nvSpPr>
          <p:cNvPr id="2" name="Lekerekített téglalap 1"/>
          <p:cNvSpPr/>
          <p:nvPr/>
        </p:nvSpPr>
        <p:spPr>
          <a:xfrm>
            <a:off x="35496" y="2821318"/>
            <a:ext cx="2952179" cy="139977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/>
              <a:t>Milyen feladata-szerepe volt még a középkori kolostoroknak?</a:t>
            </a:r>
          </a:p>
        </p:txBody>
      </p:sp>
    </p:spTree>
    <p:extLst>
      <p:ext uri="{BB962C8B-B14F-4D97-AF65-F5344CB8AC3E}">
        <p14:creationId xmlns:p14="http://schemas.microsoft.com/office/powerpoint/2010/main" val="147843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" y="0"/>
            <a:ext cx="9144000" cy="354806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346050"/>
          </a:xfrm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</a:rPr>
              <a:t>Pannonhalmi bencés főapátság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80928"/>
            <a:ext cx="7034594" cy="4937875"/>
          </a:xfrm>
        </p:spPr>
      </p:pic>
    </p:spTree>
    <p:extLst>
      <p:ext uri="{BB962C8B-B14F-4D97-AF65-F5344CB8AC3E}">
        <p14:creationId xmlns:p14="http://schemas.microsoft.com/office/powerpoint/2010/main" val="6575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36249149-C859-AA15-709E-976E7CB0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9432"/>
            <a:ext cx="8686800" cy="2736304"/>
          </a:xfrm>
        </p:spPr>
        <p:txBody>
          <a:bodyPr/>
          <a:lstStyle/>
          <a:p>
            <a:r>
              <a:rPr lang="hu-HU" sz="3200" b="1" dirty="0">
                <a:solidFill>
                  <a:schemeClr val="tx1"/>
                </a:solidFill>
                <a:latin typeface="+mn-lt"/>
              </a:rPr>
              <a:t>A védelem mellett még milyen szerepet játszottak a templomok a középkori ember életében? </a:t>
            </a:r>
            <a:r>
              <a:rPr lang="hu-HU" sz="4400" b="1" dirty="0">
                <a:solidFill>
                  <a:schemeClr val="tx1"/>
                </a:solidFill>
              </a:rPr>
              <a:t/>
            </a:r>
            <a:br>
              <a:rPr lang="hu-HU" sz="4400" b="1" dirty="0">
                <a:solidFill>
                  <a:schemeClr val="tx1"/>
                </a:solidFill>
              </a:rPr>
            </a:br>
            <a:endParaRPr lang="hu-HU" dirty="0"/>
          </a:p>
        </p:txBody>
      </p:sp>
      <p:pic>
        <p:nvPicPr>
          <p:cNvPr id="5" name="Tartalom helye 4" descr="A képen épület, kültéri, ég, torony látható&#10;&#10;Automatikusan generált leírás">
            <a:extLst>
              <a:ext uri="{FF2B5EF4-FFF2-40B4-BE49-F238E27FC236}">
                <a16:creationId xmlns:a16="http://schemas.microsoft.com/office/drawing/2014/main" xmlns="" id="{3D9F20B0-F767-D180-DC9B-809EAFCEF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6" y="1124744"/>
            <a:ext cx="4185520" cy="5582437"/>
          </a:xfrm>
        </p:spPr>
      </p:pic>
      <p:pic>
        <p:nvPicPr>
          <p:cNvPr id="7" name="Kép 6" descr="A képen óra, torony, épület, ég látható&#10;&#10;Automatikusan generált leírás">
            <a:extLst>
              <a:ext uri="{FF2B5EF4-FFF2-40B4-BE49-F238E27FC236}">
                <a16:creationId xmlns:a16="http://schemas.microsoft.com/office/drawing/2014/main" xmlns="" id="{C4ED464C-0C0A-1D38-381F-6E967B5CF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42" y="1124744"/>
            <a:ext cx="3654152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594389" cy="3719513"/>
          </a:xfrm>
        </p:spPr>
      </p:pic>
      <p:pic>
        <p:nvPicPr>
          <p:cNvPr id="29700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10925" y="3110707"/>
            <a:ext cx="5583238" cy="3719513"/>
          </a:xfrm>
        </p:spPr>
      </p:pic>
      <p:sp>
        <p:nvSpPr>
          <p:cNvPr id="7" name="Lekerekített téglalap 6"/>
          <p:cNvSpPr/>
          <p:nvPr/>
        </p:nvSpPr>
        <p:spPr>
          <a:xfrm>
            <a:off x="684213" y="2924175"/>
            <a:ext cx="2209800" cy="77152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/>
              <a:t>Bencés rend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323528" y="5661248"/>
            <a:ext cx="4248472" cy="95862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800" b="1" dirty="0"/>
              <a:t>11. század végén egy oldalága </a:t>
            </a:r>
            <a:r>
              <a:rPr lang="hu-HU" sz="2800" b="1" dirty="0">
                <a:sym typeface="Wingdings" panose="05000000000000000000" pitchFamily="2" charset="2"/>
              </a:rPr>
              <a:t> </a:t>
            </a:r>
            <a:r>
              <a:rPr lang="hu-HU" sz="2800" b="1" dirty="0"/>
              <a:t>Ciszterci rend</a:t>
            </a:r>
          </a:p>
        </p:txBody>
      </p:sp>
    </p:spTree>
    <p:extLst>
      <p:ext uri="{BB962C8B-B14F-4D97-AF65-F5344CB8AC3E}">
        <p14:creationId xmlns:p14="http://schemas.microsoft.com/office/powerpoint/2010/main" val="124695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351837" cy="836613"/>
          </a:xfrm>
        </p:spPr>
        <p:txBody>
          <a:bodyPr/>
          <a:lstStyle/>
          <a:p>
            <a:r>
              <a:rPr lang="hu-HU" sz="3200" b="1" dirty="0"/>
              <a:t>Az egyház, illetve a kolostorok szerepe…</a:t>
            </a:r>
          </a:p>
        </p:txBody>
      </p:sp>
      <p:pic>
        <p:nvPicPr>
          <p:cNvPr id="32771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4022" y="626406"/>
            <a:ext cx="6770615" cy="3769245"/>
          </a:xfrm>
        </p:spPr>
      </p:pic>
      <p:pic>
        <p:nvPicPr>
          <p:cNvPr id="32772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51275" y="3213100"/>
            <a:ext cx="5105400" cy="3384550"/>
          </a:xfrm>
        </p:spPr>
      </p:pic>
      <p:sp>
        <p:nvSpPr>
          <p:cNvPr id="7" name="Ellipszis 6"/>
          <p:cNvSpPr/>
          <p:nvPr/>
        </p:nvSpPr>
        <p:spPr>
          <a:xfrm>
            <a:off x="539552" y="4185444"/>
            <a:ext cx="3467100" cy="14398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/>
              <a:t>Román stílus = </a:t>
            </a:r>
            <a:r>
              <a:rPr lang="hu-HU" sz="2400" b="1" dirty="0" err="1"/>
              <a:t>romanika</a:t>
            </a:r>
            <a:endParaRPr lang="hu-HU" sz="2400" b="1" dirty="0"/>
          </a:p>
          <a:p>
            <a:pPr algn="ctr">
              <a:defRPr/>
            </a:pPr>
            <a:r>
              <a:rPr lang="hu-HU" sz="2400" b="1" dirty="0"/>
              <a:t>11.-12. század</a:t>
            </a:r>
          </a:p>
        </p:txBody>
      </p:sp>
      <p:sp>
        <p:nvSpPr>
          <p:cNvPr id="6" name="Téglalap 5"/>
          <p:cNvSpPr/>
          <p:nvPr/>
        </p:nvSpPr>
        <p:spPr>
          <a:xfrm>
            <a:off x="4932040" y="626407"/>
            <a:ext cx="3888111" cy="16504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Milyen sajátosságai, stílusjegyei vannak egy román stílusú templomnak?</a:t>
            </a:r>
          </a:p>
        </p:txBody>
      </p:sp>
    </p:spTree>
    <p:extLst>
      <p:ext uri="{BB962C8B-B14F-4D97-AF65-F5344CB8AC3E}">
        <p14:creationId xmlns:p14="http://schemas.microsoft.com/office/powerpoint/2010/main" val="149434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379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5888"/>
            <a:ext cx="3564538" cy="4753272"/>
          </a:xfrm>
        </p:spPr>
      </p:pic>
      <p:pic>
        <p:nvPicPr>
          <p:cNvPr id="3379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94200" y="60325"/>
            <a:ext cx="4138613" cy="2760663"/>
          </a:xfrm>
        </p:spPr>
      </p:pic>
      <p:pic>
        <p:nvPicPr>
          <p:cNvPr id="33797" name="Kép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8825" y="2863850"/>
            <a:ext cx="5867400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>
            <a:off x="2484438" y="549275"/>
            <a:ext cx="1439862" cy="50323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/>
              <a:t>Mainz</a:t>
            </a:r>
          </a:p>
        </p:txBody>
      </p:sp>
      <p:sp>
        <p:nvSpPr>
          <p:cNvPr id="9" name="Ellipszis 8"/>
          <p:cNvSpPr/>
          <p:nvPr/>
        </p:nvSpPr>
        <p:spPr>
          <a:xfrm>
            <a:off x="4579938" y="593725"/>
            <a:ext cx="1720850" cy="5048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 err="1"/>
              <a:t>Speyer</a:t>
            </a:r>
            <a:endParaRPr lang="hu-HU" sz="2400" b="1" dirty="0"/>
          </a:p>
        </p:txBody>
      </p:sp>
      <p:sp>
        <p:nvSpPr>
          <p:cNvPr id="10" name="Ellipszis 9"/>
          <p:cNvSpPr/>
          <p:nvPr/>
        </p:nvSpPr>
        <p:spPr>
          <a:xfrm>
            <a:off x="3673475" y="3260725"/>
            <a:ext cx="1619250" cy="45561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dirty="0" err="1"/>
              <a:t>Trier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44082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hu-HU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>
                <a:solidFill>
                  <a:srgbClr val="C00000"/>
                </a:solidFill>
                <a:latin typeface="+mn-lt"/>
              </a:rPr>
            </a:br>
            <a:r>
              <a:rPr lang="hu-HU" sz="3200" b="1" dirty="0">
                <a:sym typeface="Wingdings" pitchFamily="2" charset="2"/>
              </a:rPr>
              <a:t>A keresztény egyház kettészakadása 1054-ben</a:t>
            </a:r>
            <a:br>
              <a:rPr lang="hu-HU" sz="3200" b="1" dirty="0">
                <a:sym typeface="Wingdings" pitchFamily="2" charset="2"/>
              </a:rPr>
            </a:br>
            <a:r>
              <a:rPr lang="hu-HU" sz="3200" b="1" dirty="0" smtClean="0">
                <a:sym typeface="Wingdings" pitchFamily="2" charset="2"/>
              </a:rPr>
              <a:t>= </a:t>
            </a:r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SZKIZMA </a:t>
            </a:r>
            <a:r>
              <a:rPr lang="hu-HU" sz="3200" dirty="0" smtClean="0">
                <a:solidFill>
                  <a:srgbClr val="C00000"/>
                </a:solidFill>
                <a:latin typeface="+mn-lt"/>
              </a:rPr>
              <a:t>alapkérdései</a:t>
            </a:r>
            <a:r>
              <a:rPr lang="hu-HU" sz="32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hu-HU" sz="3200" b="1" dirty="0">
                <a:solidFill>
                  <a:srgbClr val="C00000"/>
                </a:solidFill>
                <a:latin typeface="+mn-lt"/>
              </a:rPr>
            </a:br>
            <a:endParaRPr lang="hu-HU" sz="3200" dirty="0"/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904656"/>
          </a:xfrm>
        </p:spPr>
        <p:txBody>
          <a:bodyPr/>
          <a:lstStyle/>
          <a:p>
            <a:endParaRPr lang="hu-HU" sz="2800" b="1" dirty="0" smtClean="0">
              <a:sym typeface="Wingdings" pitchFamily="2" charset="2"/>
            </a:endParaRPr>
          </a:p>
          <a:p>
            <a:r>
              <a:rPr lang="hu-HU" sz="2400" b="1" u="sng" dirty="0" smtClean="0">
                <a:sym typeface="Wingdings" pitchFamily="2" charset="2"/>
              </a:rPr>
              <a:t>Mely 2 részre szakadt?</a:t>
            </a:r>
          </a:p>
        </p:txBody>
      </p:sp>
    </p:spTree>
    <p:extLst>
      <p:ext uri="{BB962C8B-B14F-4D97-AF65-F5344CB8AC3E}">
        <p14:creationId xmlns:p14="http://schemas.microsoft.com/office/powerpoint/2010/main" val="415201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630146"/>
            <a:ext cx="7776864" cy="62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308304" y="764703"/>
            <a:ext cx="18356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i="1" dirty="0">
                <a:latin typeface="+mn-lt"/>
              </a:rPr>
              <a:t>esperes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apát(nő)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bíboros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plébánosok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pápa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i="1" dirty="0">
                <a:latin typeface="+mn-lt"/>
              </a:rPr>
              <a:t>rendfőnök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káptalan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érsek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püspök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szerzetes vagy apácák</a:t>
            </a:r>
          </a:p>
          <a:p>
            <a:pPr>
              <a:defRPr/>
            </a:pPr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395536" y="0"/>
            <a:ext cx="7416824" cy="6206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Egyházi hierarchia</a:t>
            </a:r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</a:t>
            </a:r>
            <a:r>
              <a:rPr lang="hu-HU" sz="32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itchFamily="2" charset="2"/>
              </a:rPr>
              <a:t>tanulandó</a:t>
            </a:r>
            <a:endParaRPr lang="hu-H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Kép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737" y="88640"/>
            <a:ext cx="7313613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115175" y="690563"/>
            <a:ext cx="1905000" cy="4430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esperes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apát(nő)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bíboros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plébánosok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pápa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rendfőnök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káptalan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érsek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püspök</a:t>
            </a:r>
          </a:p>
          <a:p>
            <a:pPr marL="214313" indent="-214313">
              <a:buFont typeface="Courier New" panose="02070309020205020404" pitchFamily="49" charset="0"/>
              <a:buChar char="o"/>
              <a:defRPr/>
            </a:pPr>
            <a:r>
              <a:rPr lang="hu-HU" sz="2400" dirty="0">
                <a:latin typeface="+mn-lt"/>
              </a:rPr>
              <a:t>szerzetes vagy apácák</a:t>
            </a:r>
          </a:p>
          <a:p>
            <a:pPr>
              <a:defRPr/>
            </a:pPr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131840" y="188913"/>
            <a:ext cx="79246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pápa</a:t>
            </a:r>
          </a:p>
        </p:txBody>
      </p:sp>
      <p:sp>
        <p:nvSpPr>
          <p:cNvPr id="5" name="Téglalap 4"/>
          <p:cNvSpPr/>
          <p:nvPr/>
        </p:nvSpPr>
        <p:spPr>
          <a:xfrm>
            <a:off x="323528" y="1501031"/>
            <a:ext cx="151162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rendfőnök</a:t>
            </a:r>
          </a:p>
        </p:txBody>
      </p:sp>
      <p:sp>
        <p:nvSpPr>
          <p:cNvPr id="6" name="Téglalap 5"/>
          <p:cNvSpPr/>
          <p:nvPr/>
        </p:nvSpPr>
        <p:spPr>
          <a:xfrm>
            <a:off x="539750" y="2736850"/>
            <a:ext cx="129540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apát(nő)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4292600"/>
            <a:ext cx="2555776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szerzetes vagy apácák</a:t>
            </a:r>
          </a:p>
        </p:txBody>
      </p:sp>
      <p:sp>
        <p:nvSpPr>
          <p:cNvPr id="8" name="Téglalap 7"/>
          <p:cNvSpPr/>
          <p:nvPr/>
        </p:nvSpPr>
        <p:spPr>
          <a:xfrm>
            <a:off x="2916238" y="1773238"/>
            <a:ext cx="107950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bíboros</a:t>
            </a: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2798763" y="4587875"/>
            <a:ext cx="1196975" cy="369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káptalan</a:t>
            </a:r>
          </a:p>
        </p:txBody>
      </p:sp>
      <p:sp>
        <p:nvSpPr>
          <p:cNvPr id="10" name="Téglalap 9"/>
          <p:cNvSpPr/>
          <p:nvPr/>
        </p:nvSpPr>
        <p:spPr>
          <a:xfrm>
            <a:off x="5580063" y="1341438"/>
            <a:ext cx="1008062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érsek</a:t>
            </a:r>
          </a:p>
        </p:txBody>
      </p:sp>
      <p:sp>
        <p:nvSpPr>
          <p:cNvPr id="11" name="Téglalap 10"/>
          <p:cNvSpPr/>
          <p:nvPr/>
        </p:nvSpPr>
        <p:spPr>
          <a:xfrm>
            <a:off x="5435600" y="2965450"/>
            <a:ext cx="1152525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püspök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148263" y="5373688"/>
            <a:ext cx="1584325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plébánosok</a:t>
            </a:r>
          </a:p>
        </p:txBody>
      </p:sp>
      <p:sp>
        <p:nvSpPr>
          <p:cNvPr id="13" name="Téglalap 12"/>
          <p:cNvSpPr/>
          <p:nvPr/>
        </p:nvSpPr>
        <p:spPr>
          <a:xfrm>
            <a:off x="5264150" y="4292600"/>
            <a:ext cx="1468438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rgbClr val="00B050"/>
                </a:solidFill>
                <a:latin typeface="+mn-lt"/>
              </a:rPr>
              <a:t>esperes</a:t>
            </a:r>
          </a:p>
        </p:txBody>
      </p:sp>
    </p:spTree>
    <p:extLst>
      <p:ext uri="{BB962C8B-B14F-4D97-AF65-F5344CB8AC3E}">
        <p14:creationId xmlns:p14="http://schemas.microsoft.com/office/powerpoint/2010/main" val="249090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400" b="1" dirty="0" smtClean="0"/>
              <a:t>Válassza ki az alábbi fogalompárok, illetve a képpár egy-egy eleme közül a </a:t>
            </a:r>
            <a:r>
              <a:rPr lang="hu-HU" sz="2400" b="1" u="sng" dirty="0" smtClean="0"/>
              <a:t>nyugati egyházra </a:t>
            </a:r>
            <a:r>
              <a:rPr lang="hu-HU" sz="2400" b="1" dirty="0" smtClean="0"/>
              <a:t>jellemzőket! Karikázza be soronként a megfelelő fogalom vagy kép sorszámát! </a:t>
            </a: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5076056" cy="4104456"/>
          </a:xfrm>
        </p:spPr>
        <p:txBody>
          <a:bodyPr/>
          <a:lstStyle/>
          <a:p>
            <a:pPr>
              <a:buNone/>
            </a:pPr>
            <a:r>
              <a:rPr lang="hu-HU" sz="2400" b="1" dirty="0" smtClean="0"/>
              <a:t>a)    </a:t>
            </a:r>
            <a:r>
              <a:rPr lang="hu-HU" sz="2400" dirty="0" smtClean="0"/>
              <a:t>1. görög liturgikus nyelv</a:t>
            </a:r>
          </a:p>
          <a:p>
            <a:pPr>
              <a:buNone/>
            </a:pPr>
            <a:r>
              <a:rPr lang="hu-HU" sz="2400" b="1" dirty="0" smtClean="0"/>
              <a:t>b)    </a:t>
            </a:r>
            <a:r>
              <a:rPr lang="hu-HU" sz="2400" dirty="0" smtClean="0"/>
              <a:t>1. papi nőtlenség bevezetése</a:t>
            </a:r>
          </a:p>
          <a:p>
            <a:pPr>
              <a:buNone/>
            </a:pPr>
            <a:r>
              <a:rPr lang="hu-HU" sz="2400" b="1" dirty="0" smtClean="0"/>
              <a:t>c)    </a:t>
            </a:r>
            <a:r>
              <a:rPr lang="hu-HU" sz="2400" dirty="0" smtClean="0"/>
              <a:t>1. nemzeti egyházak</a:t>
            </a:r>
          </a:p>
          <a:p>
            <a:pPr>
              <a:buNone/>
            </a:pPr>
            <a:r>
              <a:rPr lang="hu-HU" sz="2400" b="1" dirty="0" smtClean="0"/>
              <a:t>d)    </a:t>
            </a:r>
            <a:r>
              <a:rPr lang="hu-HU" sz="2400" dirty="0" smtClean="0"/>
              <a:t>1. </a:t>
            </a:r>
            <a:r>
              <a:rPr lang="hu-HU" sz="2400" dirty="0" err="1" smtClean="0"/>
              <a:t>bazilita</a:t>
            </a:r>
            <a:r>
              <a:rPr lang="hu-HU" sz="2400" dirty="0" smtClean="0"/>
              <a:t> szerzetesek</a:t>
            </a:r>
          </a:p>
          <a:p>
            <a:pPr>
              <a:buNone/>
            </a:pPr>
            <a:r>
              <a:rPr lang="hu-HU" sz="2400" b="1" dirty="0" smtClean="0"/>
              <a:t>e)    </a:t>
            </a:r>
            <a:r>
              <a:rPr lang="hu-HU" sz="2400" dirty="0" smtClean="0"/>
              <a:t>1. a világi hatalomnak alárendelt</a:t>
            </a:r>
          </a:p>
          <a:p>
            <a:pPr>
              <a:buNone/>
            </a:pPr>
            <a:endParaRPr lang="hu-HU" sz="240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896544" cy="5001419"/>
          </a:xfrm>
        </p:spPr>
        <p:txBody>
          <a:bodyPr/>
          <a:lstStyle/>
          <a:p>
            <a:pPr>
              <a:buNone/>
            </a:pPr>
            <a:r>
              <a:rPr lang="hu-HU" b="1" dirty="0" smtClean="0"/>
              <a:t> </a:t>
            </a:r>
            <a:r>
              <a:rPr lang="hu-HU" sz="2400" dirty="0" smtClean="0"/>
              <a:t>2. latin liturgikus nyelv</a:t>
            </a:r>
          </a:p>
          <a:p>
            <a:pPr>
              <a:buNone/>
            </a:pPr>
            <a:r>
              <a:rPr lang="hu-HU" sz="2400" b="1" dirty="0" smtClean="0"/>
              <a:t> </a:t>
            </a:r>
            <a:r>
              <a:rPr lang="hu-HU" sz="2400" dirty="0" smtClean="0"/>
              <a:t>2. nincs kötelező papi nőtlenség</a:t>
            </a:r>
          </a:p>
          <a:p>
            <a:pPr>
              <a:buNone/>
            </a:pPr>
            <a:r>
              <a:rPr lang="hu-HU" sz="2400" b="1" dirty="0" smtClean="0"/>
              <a:t> </a:t>
            </a:r>
            <a:r>
              <a:rPr lang="hu-HU" sz="2400" dirty="0" smtClean="0"/>
              <a:t>2. nemzetek feletti egyház</a:t>
            </a:r>
          </a:p>
          <a:p>
            <a:pPr>
              <a:buNone/>
            </a:pPr>
            <a:r>
              <a:rPr lang="hu-HU" sz="2400" b="1" dirty="0" smtClean="0"/>
              <a:t> </a:t>
            </a:r>
            <a:r>
              <a:rPr lang="hu-HU" sz="2400" dirty="0" smtClean="0"/>
              <a:t>2. bencés szerzetesrend </a:t>
            </a:r>
          </a:p>
          <a:p>
            <a:pPr>
              <a:buNone/>
            </a:pPr>
            <a:r>
              <a:rPr lang="hu-HU" sz="2400" dirty="0" smtClean="0"/>
              <a:t> 2. a világi hatalomtól függetlenedik</a:t>
            </a:r>
          </a:p>
          <a:p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501008"/>
            <a:ext cx="3240360" cy="315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227565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llipszis 8"/>
          <p:cNvSpPr/>
          <p:nvPr/>
        </p:nvSpPr>
        <p:spPr>
          <a:xfrm>
            <a:off x="4644008" y="1124744"/>
            <a:ext cx="576064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395536" y="1556792"/>
            <a:ext cx="576064" cy="4236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4572000" y="1916832"/>
            <a:ext cx="576064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 flipH="1">
            <a:off x="4644008" y="2420888"/>
            <a:ext cx="512440" cy="4320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4644008" y="2924944"/>
            <a:ext cx="432048" cy="5760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5292080" y="3356992"/>
            <a:ext cx="1080120" cy="720080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tx1"/>
                </a:solidFill>
              </a:rPr>
              <a:t>2.</a:t>
            </a:r>
            <a:endParaRPr lang="hu-HU" sz="2000" b="1" dirty="0">
              <a:solidFill>
                <a:schemeClr val="tx1"/>
              </a:solidFill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251520" y="3501008"/>
            <a:ext cx="648072" cy="57606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tx1"/>
                </a:solidFill>
              </a:rPr>
              <a:t>1.</a:t>
            </a:r>
            <a:endParaRPr lang="hu-H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400" b="1" dirty="0" smtClean="0"/>
              <a:t>Érettségi feladat atlasz használattal (10/c és 12/a)</a:t>
            </a:r>
            <a:endParaRPr lang="hu-HU" sz="2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577483"/>
          </a:xfrm>
        </p:spPr>
        <p:txBody>
          <a:bodyPr/>
          <a:lstStyle/>
          <a:p>
            <a:r>
              <a:rPr lang="hu-HU" sz="2000" dirty="0" smtClean="0"/>
              <a:t>„Amikor a </a:t>
            </a:r>
            <a:r>
              <a:rPr lang="hu-HU" sz="2000" b="1" dirty="0" smtClean="0"/>
              <a:t>szlávok [morvák]</a:t>
            </a:r>
            <a:r>
              <a:rPr lang="hu-HU" sz="2000" dirty="0" smtClean="0"/>
              <a:t> fejedelmeikkel együtt megkeresztelkedtek a </a:t>
            </a:r>
            <a:r>
              <a:rPr lang="hu-HU" sz="2000" b="1" dirty="0" smtClean="0"/>
              <a:t>9. században</a:t>
            </a:r>
            <a:r>
              <a:rPr lang="hu-HU" sz="2000" dirty="0" smtClean="0"/>
              <a:t>, </a:t>
            </a:r>
            <a:r>
              <a:rPr lang="hu-HU" sz="2000" dirty="0" err="1" smtClean="0"/>
              <a:t>Rasztiszláv</a:t>
            </a:r>
            <a:r>
              <a:rPr lang="hu-HU" sz="2000" dirty="0" smtClean="0"/>
              <a:t>, Szvatopluk és </a:t>
            </a:r>
            <a:r>
              <a:rPr lang="hu-HU" sz="2000" dirty="0" err="1" smtClean="0"/>
              <a:t>Kocel</a:t>
            </a:r>
            <a:r>
              <a:rPr lang="hu-HU" sz="2000" dirty="0" smtClean="0"/>
              <a:t> [fejedelmek] e szavakkal fordultak </a:t>
            </a:r>
            <a:r>
              <a:rPr lang="hu-HU" sz="2000" b="1" dirty="0" smtClean="0"/>
              <a:t>Mihály császárhoz</a:t>
            </a:r>
            <a:r>
              <a:rPr lang="hu-HU" sz="2000" dirty="0" smtClean="0"/>
              <a:t>: »Országunk megkeresztelkedett, de nincs mesterünk, hogy prédikáljon nekünk,tanítson bennünket és magyarázza a szent könyveket. Nem értjük sem a latin, sem a görög nyelvet […] Küldj hát hozzánk olyan mestereket, akik meg tudják magyarázni nekünk a szent könyvek betűjét és szellemét.« Ezt hallva Mihály császár […] összegyűjtötte bölcseit, […] és a bölcsek ezt mondták: »Van </a:t>
            </a:r>
            <a:r>
              <a:rPr lang="hu-HU" sz="2000" b="1" dirty="0" err="1" smtClean="0"/>
              <a:t>Thesszalonikiben</a:t>
            </a:r>
            <a:r>
              <a:rPr lang="hu-HU" sz="2000" dirty="0" smtClean="0"/>
              <a:t> egy Leó nevű férfi, ennek fiai jól tudják a szláv nyelvet, </a:t>
            </a:r>
            <a:r>
              <a:rPr lang="hu-HU" sz="2000" b="1" u="sng" dirty="0" smtClean="0"/>
              <a:t>két fia</a:t>
            </a:r>
            <a:r>
              <a:rPr lang="hu-HU" sz="2000" dirty="0" smtClean="0"/>
              <a:t> járatos a tudományokban […].« Ezek megérkezve megalkották a </a:t>
            </a:r>
            <a:r>
              <a:rPr lang="hu-HU" sz="2000" b="1" u="sng" dirty="0" smtClean="0"/>
              <a:t>szláv ábécé betűit</a:t>
            </a:r>
            <a:r>
              <a:rPr lang="hu-HU" sz="2000" dirty="0" smtClean="0"/>
              <a:t> és lefordították az Apostolok cselekedeteit meg az Evangéliumot.” </a:t>
            </a:r>
            <a:r>
              <a:rPr lang="hu-HU" sz="2000" i="1" dirty="0" smtClean="0"/>
              <a:t>(Középkori krónika)</a:t>
            </a:r>
          </a:p>
          <a:p>
            <a:r>
              <a:rPr lang="hu-HU" sz="2000" b="1" dirty="0" smtClean="0"/>
              <a:t>a) Melyik </a:t>
            </a:r>
            <a:r>
              <a:rPr lang="hu-HU" sz="2000" b="1" u="sng" dirty="0" smtClean="0"/>
              <a:t>állam uralkodójához</a:t>
            </a:r>
            <a:r>
              <a:rPr lang="hu-HU" sz="2000" b="1" dirty="0" smtClean="0"/>
              <a:t> fordultak a fejedelmek? </a:t>
            </a:r>
            <a:endParaRPr lang="hu-HU" sz="2000" dirty="0" smtClean="0"/>
          </a:p>
          <a:p>
            <a:r>
              <a:rPr lang="hu-HU" sz="2000" b="1" dirty="0" smtClean="0"/>
              <a:t>b) A kora középkori egyház milyen sajátosságára utal az, hogy a fejedelmek vallási kérdésben a császárhoz küldték követeiket?</a:t>
            </a:r>
          </a:p>
          <a:p>
            <a:r>
              <a:rPr lang="hu-HU" sz="2000" b="1" dirty="0" smtClean="0"/>
              <a:t>  </a:t>
            </a:r>
            <a:endParaRPr lang="hu-HU" sz="2000" dirty="0" smtClean="0"/>
          </a:p>
          <a:p>
            <a:r>
              <a:rPr lang="hu-HU" sz="2000" dirty="0" smtClean="0"/>
              <a:t> </a:t>
            </a:r>
            <a:r>
              <a:rPr lang="hu-HU" sz="2000" b="1" dirty="0" smtClean="0"/>
              <a:t>c) Magyarázza meg saját szavaival, miért a görög és a latin nyelv ismeretének hiányát hangsúlyozzák a követek?</a:t>
            </a:r>
            <a:endParaRPr lang="hu-HU" sz="2000" dirty="0" smtClean="0"/>
          </a:p>
          <a:p>
            <a:r>
              <a:rPr lang="hu-HU" sz="2000" b="1" dirty="0" smtClean="0"/>
              <a:t>d) A kereszténység melyik irányzatához csatlakozott a szövegben említett fejedelmek által uralt terület a </a:t>
            </a:r>
            <a:r>
              <a:rPr lang="hu-HU" sz="2000" b="1" u="sng" dirty="0" smtClean="0"/>
              <a:t>XI. század után?</a:t>
            </a:r>
            <a:endParaRPr lang="hu-HU" sz="2000" dirty="0" smtClean="0"/>
          </a:p>
          <a:p>
            <a:endParaRPr lang="hu-HU" sz="2000" dirty="0" smtClean="0"/>
          </a:p>
          <a:p>
            <a:endParaRPr lang="hu-HU" sz="2000" dirty="0"/>
          </a:p>
        </p:txBody>
      </p:sp>
      <p:sp>
        <p:nvSpPr>
          <p:cNvPr id="4" name="Téglalap 3"/>
          <p:cNvSpPr/>
          <p:nvPr/>
        </p:nvSpPr>
        <p:spPr>
          <a:xfrm>
            <a:off x="6372200" y="3861048"/>
            <a:ext cx="2448272" cy="504056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Bizánc/ Keletrómai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076056" y="4797152"/>
            <a:ext cx="3744416" cy="576064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Az egyház felett a császár gyakorolta a fennhatóságot. 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211960" y="5805264"/>
            <a:ext cx="4464496" cy="360040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Ezek a liturgia és a Biblia nyelvei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796136" y="6453336"/>
            <a:ext cx="2736304" cy="404664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rgbClr val="FF0000"/>
                </a:solidFill>
              </a:rPr>
              <a:t>Nyugati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0232" y="2708920"/>
            <a:ext cx="2304256" cy="7200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Tartalom helye 2" descr="Vágólapkép (2 március 2019) (2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-4333" b="26830"/>
          <a:stretch>
            <a:fillRect/>
          </a:stretch>
        </p:blipFill>
        <p:spPr>
          <a:xfrm>
            <a:off x="395536" y="404664"/>
            <a:ext cx="8469710" cy="6016392"/>
          </a:xfrm>
        </p:spPr>
      </p:pic>
      <p:sp>
        <p:nvSpPr>
          <p:cNvPr id="22531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251950" cy="765175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3600" b="1" dirty="0" smtClean="0"/>
              <a:t>Egyházszakadás ===== (1054) =====SZKIZMA</a:t>
            </a:r>
          </a:p>
        </p:txBody>
      </p:sp>
      <p:sp>
        <p:nvSpPr>
          <p:cNvPr id="6" name="Téglalap 5"/>
          <p:cNvSpPr/>
          <p:nvPr/>
        </p:nvSpPr>
        <p:spPr>
          <a:xfrm>
            <a:off x="323528" y="4509120"/>
            <a:ext cx="2664296" cy="127444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 smtClean="0"/>
              <a:t>Elnevezés: </a:t>
            </a:r>
            <a:r>
              <a:rPr lang="hu-HU" sz="2800" b="1" u="sng" dirty="0" smtClean="0"/>
              <a:t>nyugati, később római katolikus</a:t>
            </a:r>
          </a:p>
        </p:txBody>
      </p:sp>
      <p:sp>
        <p:nvSpPr>
          <p:cNvPr id="7" name="Téglalap 6"/>
          <p:cNvSpPr/>
          <p:nvPr/>
        </p:nvSpPr>
        <p:spPr>
          <a:xfrm>
            <a:off x="6516216" y="1700808"/>
            <a:ext cx="2627784" cy="172819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u="sng" dirty="0" smtClean="0"/>
              <a:t>Keleti = ortodox (igazhitű) =pravoszláv</a:t>
            </a:r>
          </a:p>
          <a:p>
            <a:r>
              <a:rPr lang="hu-HU" sz="2800" b="1" u="sng" dirty="0" smtClean="0"/>
              <a:t> görög-keleti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3386544" y="5229200"/>
            <a:ext cx="2841640" cy="1080120"/>
          </a:xfrm>
          <a:prstGeom prst="round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A határt vörös szaggatott nyíl jelzi!</a:t>
            </a:r>
            <a:endParaRPr lang="hu-H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hu-HU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>
                <a:solidFill>
                  <a:srgbClr val="C00000"/>
                </a:solidFill>
                <a:latin typeface="+mn-lt"/>
              </a:rPr>
            </a:br>
            <a:r>
              <a:rPr lang="hu-HU" sz="3200" b="1" dirty="0">
                <a:sym typeface="Wingdings" pitchFamily="2" charset="2"/>
              </a:rPr>
              <a:t>A keresztény egyház kettészakadása 1054-ben</a:t>
            </a:r>
            <a:br>
              <a:rPr lang="hu-HU" sz="3200" b="1" dirty="0">
                <a:sym typeface="Wingdings" pitchFamily="2" charset="2"/>
              </a:rPr>
            </a:br>
            <a:r>
              <a:rPr lang="hu-HU" sz="3200" b="1" dirty="0" smtClean="0">
                <a:sym typeface="Wingdings" pitchFamily="2" charset="2"/>
              </a:rPr>
              <a:t>= </a:t>
            </a:r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SZKIZMA </a:t>
            </a:r>
            <a:r>
              <a:rPr lang="hu-HU" sz="3200" dirty="0" smtClean="0">
                <a:solidFill>
                  <a:srgbClr val="C00000"/>
                </a:solidFill>
                <a:latin typeface="+mn-lt"/>
              </a:rPr>
              <a:t>alapkérdései</a:t>
            </a:r>
            <a:r>
              <a:rPr lang="hu-HU" sz="32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hu-HU" sz="3200" b="1" dirty="0">
                <a:solidFill>
                  <a:srgbClr val="C00000"/>
                </a:solidFill>
                <a:latin typeface="+mn-lt"/>
              </a:rPr>
            </a:br>
            <a:endParaRPr lang="hu-HU" sz="3200" dirty="0"/>
          </a:p>
        </p:txBody>
      </p:sp>
      <p:sp>
        <p:nvSpPr>
          <p:cNvPr id="21507" name="Tartalom helye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5904656"/>
          </a:xfrm>
        </p:spPr>
        <p:txBody>
          <a:bodyPr/>
          <a:lstStyle/>
          <a:p>
            <a:endParaRPr lang="hu-HU" sz="2800" b="1" dirty="0" smtClean="0">
              <a:sym typeface="Wingdings" pitchFamily="2" charset="2"/>
            </a:endParaRPr>
          </a:p>
          <a:p>
            <a:r>
              <a:rPr lang="hu-HU" sz="2400" b="1" u="sng" dirty="0" smtClean="0">
                <a:sym typeface="Wingdings" pitchFamily="2" charset="2"/>
              </a:rPr>
              <a:t>Mely 2 részre szakadt?</a:t>
            </a:r>
          </a:p>
          <a:p>
            <a:r>
              <a:rPr lang="hu-HU" sz="2400" b="1" u="sng" dirty="0" smtClean="0">
                <a:sym typeface="Wingdings" pitchFamily="2" charset="2"/>
              </a:rPr>
              <a:t>Miért </a:t>
            </a:r>
            <a:r>
              <a:rPr lang="hu-HU" sz="2400" b="1" u="sng" dirty="0">
                <a:sym typeface="Wingdings" pitchFamily="2" charset="2"/>
              </a:rPr>
              <a:t>szakadt két részre?</a:t>
            </a:r>
          </a:p>
          <a:p>
            <a:r>
              <a:rPr lang="hu-HU" sz="2400" b="1" dirty="0" err="1">
                <a:sym typeface="Wingdings" pitchFamily="2" charset="2"/>
              </a:rPr>
              <a:t>Szokásbeli</a:t>
            </a:r>
            <a:r>
              <a:rPr lang="hu-HU" sz="2400" b="1" dirty="0">
                <a:sym typeface="Wingdings" pitchFamily="2" charset="2"/>
              </a:rPr>
              <a:t> eltérések és teológiai viták mellett politikai okai voltak</a:t>
            </a:r>
          </a:p>
          <a:p>
            <a:r>
              <a:rPr lang="hu-HU" sz="2400" b="1" u="sng" dirty="0">
                <a:sym typeface="Wingdings" pitchFamily="2" charset="2"/>
              </a:rPr>
              <a:t>Róma és Bizánc vetélkedése a vezető szerepért</a:t>
            </a:r>
            <a:r>
              <a:rPr lang="hu-HU" sz="2400" b="1" dirty="0" smtClean="0">
                <a:sym typeface="Wingdings" pitchFamily="2" charset="2"/>
              </a:rPr>
              <a:t></a:t>
            </a:r>
          </a:p>
          <a:p>
            <a:r>
              <a:rPr lang="hu-HU" sz="2400" b="1" dirty="0"/>
              <a:t>A</a:t>
            </a:r>
            <a:r>
              <a:rPr lang="hu-HU" sz="2400" b="1" dirty="0" smtClean="0"/>
              <a:t> </a:t>
            </a:r>
            <a:r>
              <a:rPr lang="hu-HU" sz="2400" b="1" dirty="0"/>
              <a:t>nyugati, Rómában működő (magát első püspöknek tartó pápa </a:t>
            </a:r>
            <a:r>
              <a:rPr lang="hu-HU" sz="2400" b="1" dirty="0" smtClean="0"/>
              <a:t>vezette) és a keleti, </a:t>
            </a:r>
            <a:r>
              <a:rPr lang="hu-HU" sz="2400" b="1" dirty="0"/>
              <a:t>Konstantinápolyi </a:t>
            </a:r>
            <a:r>
              <a:rPr lang="hu-HU" sz="2400" b="1" dirty="0" smtClean="0"/>
              <a:t>pátriárka (szoros </a:t>
            </a:r>
            <a:r>
              <a:rPr lang="hu-HU" sz="2400" b="1" dirty="0"/>
              <a:t>összefonódásban/alárendeltségben a bizánci császárral) </a:t>
            </a:r>
            <a:r>
              <a:rPr lang="hu-HU" sz="2400" b="1" dirty="0" smtClean="0"/>
              <a:t>vezette egyházi </a:t>
            </a:r>
            <a:r>
              <a:rPr lang="hu-HU" sz="2400" b="1" dirty="0"/>
              <a:t>központ </a:t>
            </a:r>
            <a:r>
              <a:rPr lang="hu-HU" sz="2400" b="1" dirty="0" smtClean="0"/>
              <a:t>hatalmi küzdelme is egyben</a:t>
            </a:r>
          </a:p>
          <a:p>
            <a:r>
              <a:rPr lang="hu-HU" sz="2400" b="1" dirty="0" smtClean="0">
                <a:sym typeface="Wingdings" pitchFamily="2" charset="2"/>
              </a:rPr>
              <a:t>Róma </a:t>
            </a:r>
            <a:r>
              <a:rPr lang="hu-HU" sz="2400" b="1" dirty="0">
                <a:sym typeface="Wingdings" pitchFamily="2" charset="2"/>
              </a:rPr>
              <a:t>vallási befolyása alatt álló nyugat-európai államok és Bizánc által irányított keleti (balkáni és kisázsiai) </a:t>
            </a:r>
            <a:r>
              <a:rPr lang="hu-HU" sz="2400" b="1" dirty="0" smtClean="0">
                <a:sym typeface="Wingdings" pitchFamily="2" charset="2"/>
              </a:rPr>
              <a:t>területek </a:t>
            </a:r>
            <a:r>
              <a:rPr lang="hu-HU" sz="2400" b="1" dirty="0">
                <a:sym typeface="Wingdings" pitchFamily="2" charset="2"/>
              </a:rPr>
              <a:t>külön fejlődtek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8530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552" y="1124744"/>
            <a:ext cx="7031654" cy="5733256"/>
          </a:xfrm>
        </p:spPr>
      </p:pic>
      <p:sp>
        <p:nvSpPr>
          <p:cNvPr id="205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hu-HU" sz="2800" dirty="0" smtClean="0">
                <a:latin typeface="+mn-lt"/>
              </a:rPr>
              <a:t>Mi is történt 476-ban? Milyen okokkal magyarázható a Nyugatrómai Birodalom szétesése? Mi jellemzi ezután Nyugat-Európát? Mi marad a Keletrómai Birodalomból?</a:t>
            </a:r>
          </a:p>
        </p:txBody>
      </p:sp>
      <p:sp>
        <p:nvSpPr>
          <p:cNvPr id="2" name="Lekerekített téglalap 1"/>
          <p:cNvSpPr/>
          <p:nvPr/>
        </p:nvSpPr>
        <p:spPr>
          <a:xfrm>
            <a:off x="5868144" y="3429000"/>
            <a:ext cx="3096344" cy="324036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2400" b="1" u="sng" dirty="0" smtClean="0"/>
              <a:t>Keletrómai Birodalom=BIZÁNCI </a:t>
            </a:r>
            <a:r>
              <a:rPr lang="hu-HU" sz="2400" b="1" u="sng" dirty="0"/>
              <a:t>BIRODALOM</a:t>
            </a:r>
          </a:p>
          <a:p>
            <a:pPr algn="ctr">
              <a:defRPr/>
            </a:pPr>
            <a:r>
              <a:rPr lang="hu-HU" sz="2400" b="1" dirty="0"/>
              <a:t>= Róma </a:t>
            </a:r>
            <a:r>
              <a:rPr lang="hu-HU" sz="2400" b="1" dirty="0" smtClean="0"/>
              <a:t>örökösének tartja magát és egyházi kérdésekben is befolyással bír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6300192" y="1340768"/>
            <a:ext cx="2642592" cy="105841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smtClean="0"/>
              <a:t>Atlasz 11/a</a:t>
            </a:r>
            <a:endParaRPr lang="hu-H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96752"/>
          </a:xfr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/>
          <a:lstStyle/>
          <a:p>
            <a:pPr algn="l"/>
            <a:r>
              <a:rPr lang="hu-HU" sz="2800" dirty="0" smtClean="0"/>
              <a:t>Mi az a tényező, ami bizonyos szempontból mégis „összetartó erő” </a:t>
            </a:r>
            <a:r>
              <a:rPr lang="hu-HU" sz="2800" b="1" dirty="0" smtClean="0">
                <a:solidFill>
                  <a:srgbClr val="C00000"/>
                </a:solidFill>
              </a:rPr>
              <a:t>Nyugaton (is)</a:t>
            </a:r>
            <a:r>
              <a:rPr lang="hu-HU" sz="2800" dirty="0" smtClean="0"/>
              <a:t>? </a:t>
            </a:r>
            <a:endParaRPr lang="hu-HU" dirty="0" smtClean="0"/>
          </a:p>
        </p:txBody>
      </p:sp>
      <p:pic>
        <p:nvPicPr>
          <p:cNvPr id="7171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1" y="1333577"/>
            <a:ext cx="6912767" cy="5524422"/>
          </a:xfrm>
        </p:spPr>
      </p:pic>
      <p:pic>
        <p:nvPicPr>
          <p:cNvPr id="6" name="Tartalom helye 2" descr="Vágólapkép (2 március 2019)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6001841" cy="607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6228184" y="1916832"/>
            <a:ext cx="2592288" cy="46805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Milyen irányban, milyen területek felé terjeszkedik a kereszténység a z 5-8. században?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A térkép kétféle „eszközét, segítőjét”is mutatja a terjeszkedésnek. Melyek ezek? 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360960" y="649501"/>
            <a:ext cx="5675535" cy="1130507"/>
          </a:xfrm>
          <a:prstGeom prst="rect">
            <a:avLst/>
          </a:prstGeom>
          <a:gradFill flip="none" rotWithShape="1">
            <a:gsLst>
              <a:gs pos="0">
                <a:srgbClr val="009999">
                  <a:tint val="66000"/>
                  <a:satMod val="160000"/>
                </a:srgbClr>
              </a:gs>
              <a:gs pos="50000">
                <a:srgbClr val="009999">
                  <a:tint val="44500"/>
                  <a:satMod val="160000"/>
                </a:srgbClr>
              </a:gs>
              <a:gs pos="100000">
                <a:srgbClr val="00999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hu-HU" sz="2400" b="1" u="sng" dirty="0" smtClean="0">
                <a:solidFill>
                  <a:schemeClr val="tx1"/>
                </a:solidFill>
                <a:sym typeface="Wingdings" pitchFamily="2" charset="2"/>
              </a:rPr>
              <a:t>Keresztény egyház</a:t>
            </a:r>
            <a:r>
              <a:rPr lang="hu-HU" sz="2400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hu-HU" sz="2400" dirty="0" smtClean="0">
                <a:solidFill>
                  <a:schemeClr val="tx1"/>
                </a:solidFill>
              </a:rPr>
              <a:t>Miért tudott fennmaradni, sőt terjeszkedni?</a:t>
            </a: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987824" y="6381328"/>
            <a:ext cx="2304256" cy="2880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6537</TotalTime>
  <Words>2494</Words>
  <Application>Microsoft Office PowerPoint</Application>
  <PresentationFormat>Diavetítés a képernyőre (4:3 oldalarány)</PresentationFormat>
  <Paragraphs>258</Paragraphs>
  <Slides>53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4" baseType="lpstr">
      <vt:lpstr>Office-téma</vt:lpstr>
      <vt:lpstr>PowerPoint bemutató</vt:lpstr>
      <vt:lpstr>     Bemelegítő: Állapítsa meg, hogy a forrásrészletben szereplő négyfős csoport szereplői melyik valláshoz tartoznak? 1283-ban a velencei piactéren tartózkodókat Marco Polo hazaérkezése foglalkoztatja.  római keresztény,    ortodox keresztény,    zsidó,    muszlim,    buddhista    </vt:lpstr>
      <vt:lpstr>PowerPoint bemutató</vt:lpstr>
      <vt:lpstr>Középkor-korszakolás</vt:lpstr>
      <vt:lpstr> A keresztény egyház kettészakadása 1054-ben = SZKIZMA alapkérdései </vt:lpstr>
      <vt:lpstr>Egyházszakadás ===== (1054) =====SZKIZMA</vt:lpstr>
      <vt:lpstr> A keresztény egyház kettészakadása 1054-ben = SZKIZMA alapkérdései </vt:lpstr>
      <vt:lpstr>Mi is történt 476-ban? Milyen okokkal magyarázható a Nyugatrómai Birodalom szétesése? Mi jellemzi ezután Nyugat-Európát? Mi marad a Keletrómai Birodalomból?</vt:lpstr>
      <vt:lpstr>Mi az a tényező, ami bizonyos szempontból mégis „összetartó erő” Nyugaton (is)? </vt:lpstr>
      <vt:lpstr> Mi lett a szétesett Nyugat-Római Birodalom helyén?germán államok (pl. nyugati gót, frank)</vt:lpstr>
      <vt:lpstr>A kereszténység szerepe, ereje; mitől  tud tovább terjeszkedni, erősödni? II.-III. </vt:lpstr>
      <vt:lpstr> A kereszténység szerepe, ereje; mitől tud tovább terjeszkedni, erősödni? IV. és még lesz erről szó! </vt:lpstr>
      <vt:lpstr>PowerPoint bemutató</vt:lpstr>
      <vt:lpstr>Justinianus bizánci császár (527-565) miről ismerendő I.</vt:lpstr>
      <vt:lpstr>Justinianus bizánci császár  (527-565)</vt:lpstr>
      <vt:lpstr>PowerPoint bemutató</vt:lpstr>
      <vt:lpstr>Fő témánk a kereszténység két ágra szakadása miért beszéltünk ennek kapcsán Bizáncról?</vt:lpstr>
      <vt:lpstr>Miről ismerendő Justinianus III. Hagia Sophia (kiejtése: aja szófia) = „Szent Bölcsesség” bazilika Bizáncban </vt:lpstr>
      <vt:lpstr>A keleti keresztény egyház</vt:lpstr>
      <vt:lpstr>DE mikor Bizáncban elindul az ún. képrombolás (megtisztítani a templomokat a bálványnak tartott képektől) ezt Bizánc „megüzeni” Rómának Neked is így kell cselekedni!!!  </vt:lpstr>
      <vt:lpstr>Hogyan járul hozzá a képrombolás az egyházszakadáshoz?</vt:lpstr>
      <vt:lpstr>Pápa szövetséget köt a Frank uralkodóval Karoling Nagy Károly frank uralkodót császárrá koronázza 800-ban  Hogy teheti császárrá?</vt:lpstr>
      <vt:lpstr>Egyházszakadás = szkizma (1054) további okai</vt:lpstr>
      <vt:lpstr>Egyházszakadás = szkizma (1054) OKOK </vt:lpstr>
      <vt:lpstr>Egyházszakadás ===== (1054) =====SZKIZMA</vt:lpstr>
      <vt:lpstr>PowerPoint bemutató</vt:lpstr>
      <vt:lpstr>PowerPoint bemutató</vt:lpstr>
      <vt:lpstr>PowerPoint bemutató</vt:lpstr>
      <vt:lpstr>A szkizma ma is tart?</vt:lpstr>
      <vt:lpstr>PowerPoint bemutató</vt:lpstr>
      <vt:lpstr>Szorgalmi házi</vt:lpstr>
      <vt:lpstr>Honnan ismerjük fel az ortodox, illetve a görögkatolikus templomokat?</vt:lpstr>
      <vt:lpstr>Ikonosztáz</vt:lpstr>
      <vt:lpstr>Térjünk vissza Nyugatra Miből táplálkozik Róma-nyugati egyház ereje?</vt:lpstr>
      <vt:lpstr>Pápai állam születése frank segítséggel     </vt:lpstr>
      <vt:lpstr>Pápai állam születése frank segítséggel     </vt:lpstr>
      <vt:lpstr>Miért és hogyan lesz Kis Pipin király (aki aztán támogatja a pápát)?</vt:lpstr>
      <vt:lpstr>A Pápai Állam születéséhez és a pápa szerepének megértéséhez még egy segítség az ún. Konstantini adománylevél</vt:lpstr>
      <vt:lpstr> Nagy Károlyt a frankok, longobárdok és rómaiak                                császárává koronázza 800-ban Rómában a pápa</vt:lpstr>
      <vt:lpstr>Az egész középkori életet és politikát meghatározza az egyház Mi a római egyház szerepe a nyugat-európai társadalmakban</vt:lpstr>
      <vt:lpstr>A) A nyugati egyházon belül melyik az a szervezet, amelynek tagjai ezeket a feladatokat ellátták?  B) Melyek ezek a feladatok?</vt:lpstr>
      <vt:lpstr>PowerPoint bemutató</vt:lpstr>
      <vt:lpstr>PowerPoint bemutató</vt:lpstr>
      <vt:lpstr>PowerPoint bemutató</vt:lpstr>
      <vt:lpstr>Pannonhalmi bencés főapátság</vt:lpstr>
      <vt:lpstr>A védelem mellett még milyen szerepet játszottak a templomok a középkori ember életében?  </vt:lpstr>
      <vt:lpstr>PowerPoint bemutató</vt:lpstr>
      <vt:lpstr>Az egyház, illetve a kolostorok szerepe…</vt:lpstr>
      <vt:lpstr>PowerPoint bemutató</vt:lpstr>
      <vt:lpstr>PowerPoint bemutató</vt:lpstr>
      <vt:lpstr>PowerPoint bemutató</vt:lpstr>
      <vt:lpstr>Válassza ki az alábbi fogalompárok, illetve a képpár egy-egy eleme közül a nyugati egyházra jellemzőket! Karikázza be soronként a megfelelő fogalom vagy kép sorszámát! </vt:lpstr>
      <vt:lpstr>Érettségi feladat atlasz használattal (10/c és 12/a)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Alan Sokal (a New York-i Egyetem fizikaprofesszora)</dc:title>
  <dc:creator>Dupcsik</dc:creator>
  <cp:lastModifiedBy>Keglevich</cp:lastModifiedBy>
  <cp:revision>598</cp:revision>
  <dcterms:created xsi:type="dcterms:W3CDTF">2006-10-19T19:32:57Z</dcterms:created>
  <dcterms:modified xsi:type="dcterms:W3CDTF">2024-11-02T13:42:49Z</dcterms:modified>
</cp:coreProperties>
</file>