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3D4026-F9F4-4D80-86DE-2FE23D37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A8E971C-DAB8-4096-A228-75A6F9D8F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4655C26-B8E9-4B88-AD81-C723DECF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18F34EB-9164-43FE-9826-EFB99D9B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8DD4F7E-3021-4089-AA80-FF2E6F02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71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5B5A62-72E9-4C9D-8EA0-8DF4F5A8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35DA5C0-5FF2-4222-9E71-8420BCDC9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A229CB9-3889-4046-98A3-C97FA2F3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5EB80E3-ADAF-49A6-98F0-8273B44D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A01E000-C3B6-4987-9B7D-46235D12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741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AF0888B3-9A51-49DD-AC51-901FECF96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806987A-7EA4-4114-B12D-DD25900AF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DB5FE42-0BCC-4A86-A516-091160C1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5DEA1C2-99CC-4603-A38C-EBA5AE4B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71A7B56-37FF-48E7-8423-E4F8D555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45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8AC5FF-4208-4659-A6EB-B51F6E3E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57C613-3746-4D1E-8A08-CF23B6CF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AA390B8-EA76-46F1-ABB6-25874E7D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0FF4836-8FBA-43F7-97DF-9401581B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110869D-8C5B-4A2C-B926-ECC129E3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4123A59-7206-4FFD-8DBA-8A314AEC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1A6C517-1025-4D52-A098-922779595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EED78B0-D7DC-492B-A06C-9357DC27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3144176-B130-4525-B1D4-209E6FBD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5F87A9-B9DE-4150-9B6E-3A20BCC9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4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17CF24F-51FE-4A8D-A02B-6EDEBB68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9CDB060-1596-4514-A714-2CA4E9377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54EBBDB-F18B-403F-A56D-65A03064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2F39378-2ED2-48D9-A024-8A41818E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3435A95-183B-4EDF-89AD-1019CD20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1737598-0D59-49A7-B873-471DDAFD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6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282440-5606-414A-A152-0570D89B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070008F-9A4A-42B7-82DA-72E577D3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EBF0F39-00FE-49C0-9F5B-E3D46CD5E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DB08E51E-F608-49AB-99D0-E59FAF099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61F6DDD-D5EF-4695-B56A-64A0B646B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DD4AD85-BAE8-480C-B93C-FAE72FAE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2A050BE-C97B-4518-9709-979AF7EA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08DA9DDE-F0D7-4F08-AB9F-26753239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63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3528FE-C310-4F86-9335-587C0CD8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37F39B1C-C906-4FB1-89A7-B554D5C0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DDA4C71-4B80-4D6F-B79B-6B2EBC87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23C475F-18E9-40E9-99C2-25306D8C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0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35B0ADE1-45AD-46EC-B040-7F95A4B3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6D7A60B-2E16-4291-8E18-34C0D4DD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CA168323-0E17-47EB-8349-C5AF0B8B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75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E908CA-B84E-4C8A-BE90-B6EE448E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D090709-16D2-4A71-8C1B-A4C44E40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4108075-E6B7-45F7-8BD2-5240DC90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FBC5A97-5539-40A1-B903-52930A32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650E9D8-6D98-4761-AE3E-CE64C158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EF748C-5495-4C81-820C-156692B5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2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C814BC-4AB1-4F1E-A638-28955BBD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6FFCD38B-C910-44DD-9818-57E9C07D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D442DA2-4D40-474A-BB44-2FEF087D6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F9B0210-93C1-44A2-9E1C-D2E6E7B9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562C2CE-A816-44CC-B7A3-B4922EB6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9465B8A-854F-47B4-97A2-06DF4C85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2261A822-E98A-4AD2-86B5-71B339A6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EC27433-1F08-4E13-BC8E-A88FF328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E20223D-D854-4325-950B-19CEB836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E768-DE18-4D2E-BC8D-44808F086D76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9CA9D52-E387-48FF-9366-4199C1284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69ECA12-AE61-4843-B8B1-763B2D44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FA9B-3DC2-4EC8-BEC1-6BCC3EDF44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6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t.jogtar.hu/jogszabaly?docid=a1100425.atv#lbj93id36f7" TargetMode="External"/><Relationship Id="rId3" Type="http://schemas.openxmlformats.org/officeDocument/2006/relationships/hyperlink" Target="https://net.jogtar.hu/jogszabaly?docid=a1100425.atv#lbj88id36f7" TargetMode="External"/><Relationship Id="rId7" Type="http://schemas.openxmlformats.org/officeDocument/2006/relationships/hyperlink" Target="https://net.jogtar.hu/jogszabaly?docid=a1100425.atv#lbj92id36f7" TargetMode="External"/><Relationship Id="rId2" Type="http://schemas.openxmlformats.org/officeDocument/2006/relationships/hyperlink" Target="https://net.jogtar.hu/jogszabaly?docid=a1100425.atv#lbj87id36f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.jogtar.hu/jogszabaly?docid=a1100425.atv#lbj91id36f7" TargetMode="External"/><Relationship Id="rId5" Type="http://schemas.openxmlformats.org/officeDocument/2006/relationships/hyperlink" Target="https://net.jogtar.hu/jogszabaly?docid=a1100425.atv#lbj90id36f7" TargetMode="External"/><Relationship Id="rId4" Type="http://schemas.openxmlformats.org/officeDocument/2006/relationships/hyperlink" Target="https://net.jogtar.hu/jogszabaly?docid=a1100425.atv#lbj89id36f7" TargetMode="External"/><Relationship Id="rId9" Type="http://schemas.openxmlformats.org/officeDocument/2006/relationships/hyperlink" Target="https://net.jogtar.hu/jogszabaly?docid=a1100425.atv#lbj94id36f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16649FA-7C6C-4140-98ED-C786D8C7B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63"/>
            <a:ext cx="9144000" cy="926561"/>
          </a:xfrm>
        </p:spPr>
        <p:txBody>
          <a:bodyPr/>
          <a:lstStyle/>
          <a:p>
            <a:r>
              <a:rPr lang="hu-HU" dirty="0"/>
              <a:t>A magyarországi jogrend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6F8124D-1C08-498B-962A-626F9A431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5F73DE2-CE7D-4E44-B25E-11DA911AF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267779"/>
            <a:ext cx="7839352" cy="522623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5B70AFC-01BD-4930-AB1E-CB1A0D3A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52" y="1031475"/>
            <a:ext cx="4272748" cy="58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94D79B9-78F0-4674-83AB-6B463A55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71353"/>
          </a:xfrm>
        </p:spPr>
        <p:txBody>
          <a:bodyPr/>
          <a:lstStyle/>
          <a:p>
            <a:pPr algn="ctr"/>
            <a:r>
              <a:rPr lang="hu-HU" dirty="0"/>
              <a:t>A magyar bírósági szervezetrendszer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8D2855F3-726D-4474-B0D6-4C81FED00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1039103"/>
            <a:ext cx="3053919" cy="5672414"/>
          </a:xfr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E09768D0-D8CE-4F81-819B-7F90AC90D264}"/>
              </a:ext>
            </a:extLst>
          </p:cNvPr>
          <p:cNvSpPr/>
          <p:nvPr/>
        </p:nvSpPr>
        <p:spPr>
          <a:xfrm>
            <a:off x="4761392" y="5726097"/>
            <a:ext cx="6303145" cy="985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Lakóhely szerinti helyi bíróság, ahol a polgári peres eljárás kezdődhet</a:t>
            </a:r>
          </a:p>
        </p:txBody>
      </p:sp>
      <p:sp>
        <p:nvSpPr>
          <p:cNvPr id="7" name="Nyíl: felfelé mutató 6">
            <a:extLst>
              <a:ext uri="{FF2B5EF4-FFF2-40B4-BE49-F238E27FC236}">
                <a16:creationId xmlns:a16="http://schemas.microsoft.com/office/drawing/2014/main" xmlns="" id="{998DE844-1CD8-4252-8507-6C5AA41ED585}"/>
              </a:ext>
            </a:extLst>
          </p:cNvPr>
          <p:cNvSpPr/>
          <p:nvPr/>
        </p:nvSpPr>
        <p:spPr>
          <a:xfrm>
            <a:off x="7495713" y="4554744"/>
            <a:ext cx="834501" cy="11713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xmlns="" id="{E163DF7F-B07D-4445-9439-799FEC958699}"/>
              </a:ext>
            </a:extLst>
          </p:cNvPr>
          <p:cNvSpPr/>
          <p:nvPr/>
        </p:nvSpPr>
        <p:spPr>
          <a:xfrm>
            <a:off x="5178642" y="1926454"/>
            <a:ext cx="5885895" cy="236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dirty="0"/>
              <a:t>Az eljárás fellebbviteli fórumai, amelyek tovább vizsgálhatják a pert </a:t>
            </a:r>
          </a:p>
        </p:txBody>
      </p:sp>
    </p:spTree>
    <p:extLst>
      <p:ext uri="{BB962C8B-B14F-4D97-AF65-F5344CB8AC3E}">
        <p14:creationId xmlns:p14="http://schemas.microsoft.com/office/powerpoint/2010/main" val="10902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401959E-14C7-43AB-B07D-D0404CEE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62" y="334176"/>
            <a:ext cx="11830235" cy="6448364"/>
          </a:xfrm>
        </p:spPr>
        <p:txBody>
          <a:bodyPr/>
          <a:lstStyle/>
          <a:p>
            <a:r>
              <a:rPr lang="hu-HU" u="sng" dirty="0"/>
              <a:t>Járásbíróság:</a:t>
            </a:r>
            <a:r>
              <a:rPr lang="hu-HU" dirty="0"/>
              <a:t> elsőfokú bíróságok; vidéket 107, Budapesten 6 járásbíróság működik (ítélethozatal polgári és büntetőperekben)</a:t>
            </a:r>
          </a:p>
          <a:p>
            <a:endParaRPr lang="hu-HU" u="sng" dirty="0"/>
          </a:p>
          <a:p>
            <a:r>
              <a:rPr lang="hu-HU" u="sng" dirty="0"/>
              <a:t>Törvényszék:</a:t>
            </a:r>
            <a:r>
              <a:rPr lang="hu-HU" dirty="0"/>
              <a:t> Első és másodfokú bíróság; első fokon nagyobb összegű (minimum 30 milliós forintos) polgári, vagy súlyos büntetőper (emberölés, kémkedés, hazaárulás, terrorcselekmény) tárgyalása kezdődik itt</a:t>
            </a:r>
          </a:p>
          <a:p>
            <a:endParaRPr lang="hu-HU" u="sng" dirty="0"/>
          </a:p>
          <a:p>
            <a:r>
              <a:rPr lang="hu-HU" u="sng" dirty="0"/>
              <a:t>Ítélőtábla:</a:t>
            </a:r>
            <a:r>
              <a:rPr lang="hu-HU" dirty="0"/>
              <a:t> másod-, és harmadfokú bíróság, 5 ítélőtába működik; célja a Legfelsőbb Bíróság tehermentesítése</a:t>
            </a:r>
          </a:p>
          <a:p>
            <a:endParaRPr lang="hu-HU" u="sng" dirty="0"/>
          </a:p>
          <a:p>
            <a:r>
              <a:rPr lang="hu-HU" u="sng" dirty="0"/>
              <a:t>Kúria (Legfelsőbb Bíróság):</a:t>
            </a:r>
            <a:r>
              <a:rPr lang="hu-HU" dirty="0"/>
              <a:t> a bírói hierarchia csúcsa, feladata a bírói gyakorlat következetes betartása és ellenőrzése, jogorvoslat biztosítása az ítélőtáblák határozataival szemben</a:t>
            </a:r>
          </a:p>
        </p:txBody>
      </p:sp>
    </p:spTree>
    <p:extLst>
      <p:ext uri="{BB962C8B-B14F-4D97-AF65-F5344CB8AC3E}">
        <p14:creationId xmlns:p14="http://schemas.microsoft.com/office/powerpoint/2010/main" val="17001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B1F248E-9EE6-4C94-88BD-9E89E07B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51757"/>
          </a:xfrm>
        </p:spPr>
        <p:txBody>
          <a:bodyPr/>
          <a:lstStyle/>
          <a:p>
            <a:pPr algn="ctr"/>
            <a:r>
              <a:rPr lang="hu-HU" dirty="0"/>
              <a:t>Mi a jog?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9E6E2D-EF78-4FA9-8683-F76B97C8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00264" cy="5880957"/>
          </a:xfrm>
        </p:spPr>
        <p:txBody>
          <a:bodyPr>
            <a:normAutofit/>
          </a:bodyPr>
          <a:lstStyle/>
          <a:p>
            <a:r>
              <a:rPr lang="hu-HU" dirty="0"/>
              <a:t>Magatartási szabály (kezdetben </a:t>
            </a:r>
            <a:r>
              <a:rPr lang="hu-HU" u="sng" dirty="0"/>
              <a:t>vallás és erkölcs)</a:t>
            </a:r>
          </a:p>
          <a:p>
            <a:endParaRPr lang="hu-HU" u="sng" dirty="0"/>
          </a:p>
          <a:p>
            <a:r>
              <a:rPr lang="hu-HU" u="sng" dirty="0"/>
              <a:t>(társadalmi norma:</a:t>
            </a:r>
            <a:r>
              <a:rPr lang="hu-HU" dirty="0"/>
              <a:t> a közösség tagjainak </a:t>
            </a:r>
            <a:r>
              <a:rPr lang="hu-HU" i="1" dirty="0"/>
              <a:t>tájékoztatása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Gazdasági, társadalmi viszonyok </a:t>
            </a:r>
            <a:r>
              <a:rPr lang="hu-HU" dirty="0" err="1"/>
              <a:t>leképeződése</a:t>
            </a:r>
            <a:endParaRPr lang="hu-HU" dirty="0"/>
          </a:p>
          <a:p>
            <a:endParaRPr lang="hu-HU" dirty="0"/>
          </a:p>
          <a:p>
            <a:r>
              <a:rPr lang="hu-HU" dirty="0"/>
              <a:t>Az állam, illetve erre rendelt szervei alkotják meg</a:t>
            </a:r>
          </a:p>
          <a:p>
            <a:endParaRPr lang="hu-HU" dirty="0"/>
          </a:p>
          <a:p>
            <a:r>
              <a:rPr lang="hu-HU" dirty="0"/>
              <a:t>Az adott társadalomban </a:t>
            </a:r>
            <a:r>
              <a:rPr lang="hu-HU" u="sng" dirty="0"/>
              <a:t>általánosan kötelező</a:t>
            </a:r>
            <a:endParaRPr lang="hu-HU" dirty="0"/>
          </a:p>
          <a:p>
            <a:endParaRPr lang="hu-HU" dirty="0"/>
          </a:p>
          <a:p>
            <a:r>
              <a:rPr lang="hu-HU" dirty="0"/>
              <a:t>Be nem tartása esetén az állam kényszert alkalmaz</a:t>
            </a:r>
          </a:p>
        </p:txBody>
      </p:sp>
    </p:spTree>
    <p:extLst>
      <p:ext uri="{BB962C8B-B14F-4D97-AF65-F5344CB8AC3E}">
        <p14:creationId xmlns:p14="http://schemas.microsoft.com/office/powerpoint/2010/main" val="33396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71182F-22FA-42A4-B3D1-3C8ED162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Milyen jogi kategóriák léteznek?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760E95-9F9B-47AD-8B0A-B2472FB9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200"/>
            <a:ext cx="12192000" cy="474067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Alkotmányjog</a:t>
            </a:r>
          </a:p>
          <a:p>
            <a:r>
              <a:rPr lang="hu-HU" dirty="0"/>
              <a:t>Közigazgatási jog</a:t>
            </a:r>
          </a:p>
          <a:p>
            <a:r>
              <a:rPr lang="hu-HU" dirty="0"/>
              <a:t>Polgári jog</a:t>
            </a:r>
          </a:p>
          <a:p>
            <a:r>
              <a:rPr lang="hu-HU" dirty="0"/>
              <a:t>Polgári eljárásjog</a:t>
            </a:r>
          </a:p>
          <a:p>
            <a:r>
              <a:rPr lang="hu-HU" dirty="0"/>
              <a:t>Büntetőjog</a:t>
            </a:r>
          </a:p>
          <a:p>
            <a:r>
              <a:rPr lang="hu-HU" dirty="0"/>
              <a:t>Büntető eljárásjog</a:t>
            </a:r>
          </a:p>
          <a:p>
            <a:r>
              <a:rPr lang="hu-HU" dirty="0"/>
              <a:t>Családjog</a:t>
            </a:r>
          </a:p>
          <a:p>
            <a:r>
              <a:rPr lang="hu-HU" dirty="0"/>
              <a:t>Pénzügyi jog</a:t>
            </a:r>
          </a:p>
          <a:p>
            <a:r>
              <a:rPr lang="hu-HU" dirty="0"/>
              <a:t>Munkajog</a:t>
            </a:r>
          </a:p>
          <a:p>
            <a:r>
              <a:rPr lang="hu-HU" dirty="0"/>
              <a:t>Nemzetközi jog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9CBEA33-7A87-440C-9864-BAF0985D5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"/>
          <a:stretch/>
        </p:blipFill>
        <p:spPr>
          <a:xfrm>
            <a:off x="3392934" y="1506804"/>
            <a:ext cx="5058607" cy="49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0FC09A-468A-4457-9503-0F17EC06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18256"/>
            <a:ext cx="12129856" cy="816246"/>
          </a:xfrm>
        </p:spPr>
        <p:txBody>
          <a:bodyPr/>
          <a:lstStyle/>
          <a:p>
            <a:r>
              <a:rPr lang="hu-HU" dirty="0"/>
              <a:t>Milyen jogi kategóriába tartoznak az alábbi esetek?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14FAB4B-68EF-4959-91C3-B2386965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834502"/>
            <a:ext cx="11194002" cy="5903649"/>
          </a:xfrm>
        </p:spPr>
        <p:txBody>
          <a:bodyPr numCol="2">
            <a:normAutofit lnSpcReduction="10000"/>
          </a:bodyPr>
          <a:lstStyle/>
          <a:p>
            <a:r>
              <a:rPr lang="hu-HU" dirty="0"/>
              <a:t>Ingatlanvásárlás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Polgári jog</a:t>
            </a:r>
          </a:p>
          <a:p>
            <a:r>
              <a:rPr lang="hu-HU" dirty="0"/>
              <a:t>Becsületsértési per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Polgári eljárásjog</a:t>
            </a:r>
          </a:p>
          <a:p>
            <a:r>
              <a:rPr lang="hu-HU" dirty="0"/>
              <a:t>Házasságkötés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Családjog</a:t>
            </a:r>
          </a:p>
          <a:p>
            <a:r>
              <a:rPr lang="hu-HU" dirty="0"/>
              <a:t>Sztrájkok megszervezése és megtartása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Munkajog</a:t>
            </a:r>
          </a:p>
          <a:p>
            <a:r>
              <a:rPr lang="hu-HU" dirty="0"/>
              <a:t>Bűnesetekre vonatkozó nyomozások, tárgyalások megszervezése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Büntető eljárásjog</a:t>
            </a:r>
          </a:p>
          <a:p>
            <a:r>
              <a:rPr lang="hu-HU" dirty="0"/>
              <a:t>Az önkormányzatok működésének szabályozása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Közigazgatási jog</a:t>
            </a:r>
          </a:p>
          <a:p>
            <a:r>
              <a:rPr lang="hu-HU" dirty="0"/>
              <a:t>Az országhatáron átmenő áruforgalom szabályozása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Pénzügyi jog</a:t>
            </a:r>
          </a:p>
          <a:p>
            <a:r>
              <a:rPr lang="hu-HU" dirty="0"/>
              <a:t>Az állam alapvető működésének szabályozása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Alkotmányjog</a:t>
            </a:r>
          </a:p>
          <a:p>
            <a:r>
              <a:rPr lang="hu-HU" dirty="0"/>
              <a:t>Gyilkosság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Büntetőjog</a:t>
            </a:r>
          </a:p>
          <a:p>
            <a:r>
              <a:rPr lang="hu-HU" dirty="0"/>
              <a:t>Párizsi klímaegyezmény</a:t>
            </a:r>
          </a:p>
          <a:p>
            <a:pPr marL="216000" indent="0">
              <a:buNone/>
            </a:pPr>
            <a:r>
              <a:rPr lang="hu-HU" dirty="0">
                <a:solidFill>
                  <a:srgbClr val="FF0000"/>
                </a:solidFill>
              </a:rPr>
              <a:t>Nemzetközi jog</a:t>
            </a:r>
          </a:p>
        </p:txBody>
      </p:sp>
    </p:spTree>
    <p:extLst>
      <p:ext uri="{BB962C8B-B14F-4D97-AF65-F5344CB8AC3E}">
        <p14:creationId xmlns:p14="http://schemas.microsoft.com/office/powerpoint/2010/main" val="31341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B023EE-10DD-4157-A2A7-13836AFC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jogágak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ECDC80-0774-4CF7-A054-7B01AA4C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9305"/>
            <a:ext cx="12191999" cy="5428695"/>
          </a:xfrm>
        </p:spPr>
        <p:txBody>
          <a:bodyPr numCol="2"/>
          <a:lstStyle/>
          <a:p>
            <a:r>
              <a:rPr lang="hu-HU" dirty="0"/>
              <a:t>Jog és társadalom</a:t>
            </a:r>
          </a:p>
          <a:p>
            <a:pPr lvl="1"/>
            <a:r>
              <a:rPr lang="hu-HU" b="1" u="sng" dirty="0">
                <a:solidFill>
                  <a:srgbClr val="FF0000"/>
                </a:solidFill>
              </a:rPr>
              <a:t>Emberi jogok (!!!)</a:t>
            </a:r>
          </a:p>
          <a:p>
            <a:pPr lvl="1"/>
            <a:r>
              <a:rPr lang="hu-HU" dirty="0"/>
              <a:t>Állampolgárság, menedékjog</a:t>
            </a:r>
          </a:p>
          <a:p>
            <a:pPr lvl="1"/>
            <a:r>
              <a:rPr lang="hu-HU" dirty="0"/>
              <a:t>Társadalombiztosítási jog</a:t>
            </a:r>
          </a:p>
          <a:p>
            <a:r>
              <a:rPr lang="hu-HU" dirty="0"/>
              <a:t>Jog és gazdaság</a:t>
            </a:r>
          </a:p>
          <a:p>
            <a:pPr lvl="1"/>
            <a:r>
              <a:rPr lang="hu-HU" dirty="0"/>
              <a:t>Kereskedelmi jog</a:t>
            </a:r>
          </a:p>
          <a:p>
            <a:pPr lvl="1"/>
            <a:r>
              <a:rPr lang="hu-HU" dirty="0"/>
              <a:t>Társasági jog</a:t>
            </a:r>
          </a:p>
          <a:p>
            <a:pPr lvl="1"/>
            <a:r>
              <a:rPr lang="hu-HU" dirty="0"/>
              <a:t>Szellemi alkotásokhoz fűződő jog</a:t>
            </a:r>
          </a:p>
          <a:p>
            <a:pPr lvl="1"/>
            <a:r>
              <a:rPr lang="hu-HU" dirty="0"/>
              <a:t>Szövetkezeti jog</a:t>
            </a:r>
          </a:p>
          <a:p>
            <a:r>
              <a:rPr lang="hu-HU" dirty="0"/>
              <a:t>Jog és közigazgatás</a:t>
            </a:r>
          </a:p>
          <a:p>
            <a:pPr lvl="1"/>
            <a:r>
              <a:rPr lang="hu-HU" dirty="0"/>
              <a:t>Számviteli jog</a:t>
            </a:r>
          </a:p>
          <a:p>
            <a:pPr lvl="1"/>
            <a:r>
              <a:rPr lang="hu-HU" dirty="0"/>
              <a:t>Államháztartási jog</a:t>
            </a:r>
          </a:p>
          <a:p>
            <a:pPr lvl="1"/>
            <a:r>
              <a:rPr lang="hu-HU" dirty="0"/>
              <a:t>Bankjog</a:t>
            </a:r>
          </a:p>
          <a:p>
            <a:pPr lvl="1"/>
            <a:r>
              <a:rPr lang="hu-HU" dirty="0"/>
              <a:t>Adójog</a:t>
            </a:r>
          </a:p>
          <a:p>
            <a:pPr lvl="1"/>
            <a:r>
              <a:rPr lang="hu-HU" dirty="0"/>
              <a:t>Iparjog</a:t>
            </a:r>
          </a:p>
          <a:p>
            <a:pPr lvl="1"/>
            <a:r>
              <a:rPr lang="hu-HU" dirty="0"/>
              <a:t>Versenyjog</a:t>
            </a:r>
          </a:p>
          <a:p>
            <a:pPr lvl="1"/>
            <a:r>
              <a:rPr lang="hu-HU" dirty="0"/>
              <a:t>Fogyasztóvédelmi jog</a:t>
            </a:r>
          </a:p>
          <a:p>
            <a:pPr lvl="1"/>
            <a:r>
              <a:rPr lang="hu-HU" dirty="0"/>
              <a:t>Agrárjog</a:t>
            </a:r>
          </a:p>
          <a:p>
            <a:pPr lvl="1"/>
            <a:r>
              <a:rPr lang="hu-HU" dirty="0"/>
              <a:t>Környezetvédelmi jog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666E53E-CAA9-4946-8D9F-C5DFEB167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28" y="3428999"/>
            <a:ext cx="2642771" cy="35236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11AA803-7340-4E43-8AE8-D05FD27D0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02" y="3989650"/>
            <a:ext cx="4302525" cy="28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C549CF-B4CD-406D-B80B-1B137F0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18023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Hogyan tud a jog érvényesülni?</a:t>
            </a:r>
            <a:br>
              <a:rPr lang="hu-HU" dirty="0"/>
            </a:br>
            <a:r>
              <a:rPr lang="hu-HU" dirty="0">
                <a:solidFill>
                  <a:srgbClr val="FF0000"/>
                </a:solidFill>
              </a:rPr>
              <a:t>Igazságszolgáltatás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B84B0F-09EF-47B6-B1F7-58BCE8F8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69506"/>
            <a:ext cx="12191999" cy="5570237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/>
              <a:t>A bíróság</a:t>
            </a:r>
          </a:p>
          <a:p>
            <a:r>
              <a:rPr lang="hu-HU" b="1" i="1" dirty="0"/>
              <a:t>25. cikk</a:t>
            </a:r>
            <a:endParaRPr lang="hu-HU" b="1" dirty="0"/>
          </a:p>
          <a:p>
            <a:r>
              <a:rPr lang="hu-HU" dirty="0"/>
              <a:t>(1)</a:t>
            </a:r>
            <a:r>
              <a:rPr lang="hu-HU" b="1" baseline="30000" dirty="0">
                <a:hlinkClick r:id="rId2"/>
              </a:rPr>
              <a:t> * </a:t>
            </a:r>
            <a:r>
              <a:rPr lang="hu-HU" dirty="0"/>
              <a:t> A bíróságok igazságszolgáltatási tevékenységet látnak el. A legfőbb bírósági szerv a Kúria.</a:t>
            </a:r>
          </a:p>
          <a:p>
            <a:r>
              <a:rPr lang="hu-HU" dirty="0"/>
              <a:t>(2)</a:t>
            </a:r>
            <a:r>
              <a:rPr lang="hu-HU" b="1" baseline="30000" dirty="0">
                <a:hlinkClick r:id="rId3"/>
              </a:rPr>
              <a:t> * </a:t>
            </a:r>
            <a:r>
              <a:rPr lang="hu-HU" dirty="0"/>
              <a:t> A bíróság dönt büntetőügyben, magánjogi jogvitában, a közigazgatási határozatok törvényességéről, az önkormányzati rendelet más jogszabályba ütközéséről és megsemmisítéséről, a helyi önkormányzat törvényen alapuló jogalkotási kötelezettsége elmulasztásának megállapításáról és törvényben meghatározott egyéb ügyben.</a:t>
            </a:r>
          </a:p>
          <a:p>
            <a:r>
              <a:rPr lang="hu-HU" dirty="0"/>
              <a:t>(3)</a:t>
            </a:r>
            <a:r>
              <a:rPr lang="hu-HU" b="1" baseline="30000" dirty="0">
                <a:hlinkClick r:id="rId4"/>
              </a:rPr>
              <a:t> * </a:t>
            </a:r>
            <a:r>
              <a:rPr lang="hu-HU" dirty="0"/>
              <a:t> A Kúria a (2) bekezdésben meghatározottak mellett biztosítja a bíróságok jogalkalmazásának egységét, a bíróságokra kötelező jogegységi határozatot hoz.</a:t>
            </a:r>
          </a:p>
          <a:p>
            <a:r>
              <a:rPr lang="hu-HU" dirty="0"/>
              <a:t>(4)</a:t>
            </a:r>
            <a:r>
              <a:rPr lang="hu-HU" b="1" baseline="30000" dirty="0">
                <a:hlinkClick r:id="rId5"/>
              </a:rPr>
              <a:t> * </a:t>
            </a:r>
            <a:r>
              <a:rPr lang="hu-HU" dirty="0"/>
              <a:t> A bírósági szervezet többszintű.</a:t>
            </a:r>
          </a:p>
          <a:p>
            <a:r>
              <a:rPr lang="hu-HU" dirty="0"/>
              <a:t>(5)</a:t>
            </a:r>
            <a:r>
              <a:rPr lang="hu-HU" b="1" baseline="30000" dirty="0">
                <a:hlinkClick r:id="rId6"/>
              </a:rPr>
              <a:t> * </a:t>
            </a:r>
            <a:r>
              <a:rPr lang="hu-HU" dirty="0"/>
              <a:t> A bíróságok igazgatásának központi feladatait az Országos Bírósági Hivatal elnöke végzi. Az Országos Bírói Tanács felügyeli a bíróságok központi igazgatását. Az Országos Bírói Tanács és más bírói önkormányzati szervek közreműködnek a bíróságok igazgatásában.</a:t>
            </a:r>
          </a:p>
          <a:p>
            <a:r>
              <a:rPr lang="hu-HU" dirty="0"/>
              <a:t>(6)</a:t>
            </a:r>
            <a:r>
              <a:rPr lang="hu-HU" b="1" baseline="30000" dirty="0">
                <a:hlinkClick r:id="rId7"/>
              </a:rPr>
              <a:t> * </a:t>
            </a:r>
            <a:r>
              <a:rPr lang="hu-HU" dirty="0"/>
              <a:t> Az Országos Bírósági Hivatal elnökét a </a:t>
            </a:r>
            <a:r>
              <a:rPr lang="hu-HU" dirty="0" err="1"/>
              <a:t>bírák</a:t>
            </a:r>
            <a:r>
              <a:rPr lang="hu-HU" dirty="0"/>
              <a:t> közül kilenc évre a köztársasági elnök javaslatára az Országgyűlés választja. Az Országos Bírósági Hivatal elnökének megválasztásához az országgyűlési képviselők kétharmadának szavazata szükséges. Az Országos Bírói Tanács tagja a Kúria elnöke, további tagjait sarkalatos törvényben meghatározottak szerint a </a:t>
            </a:r>
            <a:r>
              <a:rPr lang="hu-HU" dirty="0" err="1"/>
              <a:t>bírák</a:t>
            </a:r>
            <a:r>
              <a:rPr lang="hu-HU" dirty="0"/>
              <a:t> választják.</a:t>
            </a:r>
          </a:p>
          <a:p>
            <a:r>
              <a:rPr lang="hu-HU" dirty="0"/>
              <a:t>(7)</a:t>
            </a:r>
            <a:r>
              <a:rPr lang="hu-HU" b="1" baseline="30000" dirty="0">
                <a:hlinkClick r:id="rId8"/>
              </a:rPr>
              <a:t> * </a:t>
            </a:r>
            <a:r>
              <a:rPr lang="hu-HU" dirty="0"/>
              <a:t> Törvény egyes jogvitákban más szervek eljárását is lehetővé teheti.</a:t>
            </a:r>
          </a:p>
          <a:p>
            <a:r>
              <a:rPr lang="hu-HU" dirty="0"/>
              <a:t>(8)</a:t>
            </a:r>
            <a:r>
              <a:rPr lang="hu-HU" b="1" baseline="30000" dirty="0">
                <a:hlinkClick r:id="rId9"/>
              </a:rPr>
              <a:t> * </a:t>
            </a:r>
            <a:r>
              <a:rPr lang="hu-HU" dirty="0"/>
              <a:t> A bíróságok szervezetének, igazgatásának és központi igazgatása felügyeletének, a </a:t>
            </a:r>
            <a:r>
              <a:rPr lang="hu-HU" dirty="0" err="1"/>
              <a:t>bírák</a:t>
            </a:r>
            <a:r>
              <a:rPr lang="hu-HU" dirty="0"/>
              <a:t> jogállásának részletes szabályait, valamint a </a:t>
            </a:r>
            <a:r>
              <a:rPr lang="hu-HU" dirty="0" err="1"/>
              <a:t>bírák</a:t>
            </a:r>
            <a:r>
              <a:rPr lang="hu-HU" dirty="0"/>
              <a:t> javadalmazását sarkalatos törvény határozza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29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35FF876-AEA8-4A1B-9F1A-D249A847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96145"/>
          </a:xfrm>
        </p:spPr>
        <p:txBody>
          <a:bodyPr/>
          <a:lstStyle/>
          <a:p>
            <a:pPr algn="ctr"/>
            <a:r>
              <a:rPr lang="hu-HU" dirty="0"/>
              <a:t>A bíró(</a:t>
            </a:r>
            <a:r>
              <a:rPr lang="hu-HU" dirty="0" err="1"/>
              <a:t>ság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B46569C-98E4-4DC2-9CDA-8156B2A1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2054"/>
            <a:ext cx="12192000" cy="5845946"/>
          </a:xfrm>
        </p:spPr>
        <p:txBody>
          <a:bodyPr/>
          <a:lstStyle/>
          <a:p>
            <a:r>
              <a:rPr lang="hu-HU" dirty="0"/>
              <a:t>Fontos hatalmi szerv, de közben mégsem az </a:t>
            </a:r>
          </a:p>
          <a:p>
            <a:endParaRPr lang="hu-HU" dirty="0"/>
          </a:p>
          <a:p>
            <a:r>
              <a:rPr lang="hu-HU" dirty="0"/>
              <a:t>Nem alkot törvényt, szabályokat</a:t>
            </a:r>
          </a:p>
          <a:p>
            <a:r>
              <a:rPr lang="hu-HU" dirty="0"/>
              <a:t>Nem politizál</a:t>
            </a:r>
          </a:p>
          <a:p>
            <a:r>
              <a:rPr lang="hu-HU" dirty="0"/>
              <a:t>Nem vesz részt az állam vezetésében</a:t>
            </a:r>
          </a:p>
          <a:p>
            <a:endParaRPr lang="hu-HU" dirty="0"/>
          </a:p>
          <a:p>
            <a:r>
              <a:rPr lang="hu-HU" dirty="0">
                <a:sym typeface="Wingdings" panose="05000000000000000000" pitchFamily="2" charset="2"/>
              </a:rPr>
              <a:t> Önálló állami feladat</a:t>
            </a:r>
          </a:p>
          <a:p>
            <a:r>
              <a:rPr lang="hu-HU" b="1" u="sng" dirty="0">
                <a:solidFill>
                  <a:srgbClr val="FF0000"/>
                </a:solidFill>
                <a:sym typeface="Wingdings" panose="05000000000000000000" pitchFamily="2" charset="2"/>
              </a:rPr>
              <a:t>Független szervezet (!!!)</a:t>
            </a:r>
          </a:p>
          <a:p>
            <a:r>
              <a:rPr lang="hu-HU" dirty="0">
                <a:sym typeface="Wingdings" panose="05000000000000000000" pitchFamily="2" charset="2"/>
              </a:rPr>
              <a:t>Ítélethirdetés az állam nevében</a:t>
            </a:r>
          </a:p>
          <a:p>
            <a:r>
              <a:rPr lang="hu-HU" dirty="0">
                <a:sym typeface="Wingdings" panose="05000000000000000000" pitchFamily="2" charset="2"/>
              </a:rPr>
              <a:t>Végrehajtás kikényszeríthető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952B6B9-F1E1-4290-B0F9-CBE1B181F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7" y="3953521"/>
            <a:ext cx="4163996" cy="277599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9151EE3-1B42-4C88-8607-EE4E86021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3" y="766642"/>
            <a:ext cx="4850167" cy="33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A16AC7C-3381-45AE-81DC-3789C4A3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4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Az igazságszolgáltatás területei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xmlns="" id="{940F62E1-1315-417C-8244-11F9B0F71619}"/>
              </a:ext>
            </a:extLst>
          </p:cNvPr>
          <p:cNvSpPr/>
          <p:nvPr/>
        </p:nvSpPr>
        <p:spPr>
          <a:xfrm rot="2667788">
            <a:off x="3323414" y="831766"/>
            <a:ext cx="1293181" cy="2610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xmlns="" id="{EB6B2381-7390-4A22-8C48-9BF51A641BB7}"/>
              </a:ext>
            </a:extLst>
          </p:cNvPr>
          <p:cNvSpPr/>
          <p:nvPr/>
        </p:nvSpPr>
        <p:spPr>
          <a:xfrm rot="18770979">
            <a:off x="7554485" y="854509"/>
            <a:ext cx="1293181" cy="2610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2B98851-05CD-40E6-8169-E34372300E0F}"/>
              </a:ext>
            </a:extLst>
          </p:cNvPr>
          <p:cNvSpPr txBox="1"/>
          <p:nvPr/>
        </p:nvSpPr>
        <p:spPr>
          <a:xfrm>
            <a:off x="257452" y="3278079"/>
            <a:ext cx="485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POLGÁRI PERES ELJÁRÁS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B9BF1794-F129-4FDC-B473-352C8DB845DC}"/>
              </a:ext>
            </a:extLst>
          </p:cNvPr>
          <p:cNvSpPr txBox="1"/>
          <p:nvPr/>
        </p:nvSpPr>
        <p:spPr>
          <a:xfrm>
            <a:off x="7421732" y="3278079"/>
            <a:ext cx="451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BÜNTETŐELJÁRÁS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EF38A03-4DA0-4B2A-A7B6-C8DF074A5E01}"/>
              </a:ext>
            </a:extLst>
          </p:cNvPr>
          <p:cNvSpPr txBox="1"/>
          <p:nvPr/>
        </p:nvSpPr>
        <p:spPr>
          <a:xfrm>
            <a:off x="257452" y="3950563"/>
            <a:ext cx="5088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Egyének, csoportok, szervezetek, intézmények közötti viták eldöntése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Jogi sérelmek orvoslása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Polgári törvénykönyv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5E27EC25-C0A7-4B72-80F7-6C3502F6E285}"/>
              </a:ext>
            </a:extLst>
          </p:cNvPr>
          <p:cNvSpPr txBox="1"/>
          <p:nvPr/>
        </p:nvSpPr>
        <p:spPr>
          <a:xfrm>
            <a:off x="6409678" y="3950563"/>
            <a:ext cx="5308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Törvényes rend ellen elkövetett sérelmek megállapítása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Büntetések megállapítása és kiszabása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Büntető törvénykönyv</a:t>
            </a:r>
          </a:p>
        </p:txBody>
      </p:sp>
    </p:spTree>
    <p:extLst>
      <p:ext uri="{BB962C8B-B14F-4D97-AF65-F5344CB8AC3E}">
        <p14:creationId xmlns:p14="http://schemas.microsoft.com/office/powerpoint/2010/main" val="5972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413FAAF-0478-461C-AB9F-AF0EA3E3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0831"/>
          </a:xfrm>
        </p:spPr>
        <p:txBody>
          <a:bodyPr/>
          <a:lstStyle/>
          <a:p>
            <a:pPr algn="ctr"/>
            <a:r>
              <a:rPr lang="hu-HU" dirty="0"/>
              <a:t>Polgári perek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7E03CC5-F50E-4606-9EF3-D392D983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216241"/>
            <a:ext cx="11896077" cy="5521910"/>
          </a:xfrm>
        </p:spPr>
        <p:txBody>
          <a:bodyPr/>
          <a:lstStyle/>
          <a:p>
            <a:r>
              <a:rPr lang="hu-HU" dirty="0"/>
              <a:t>Polgári pert </a:t>
            </a:r>
            <a:r>
              <a:rPr lang="hu-HU" b="1" u="sng" dirty="0"/>
              <a:t>bárki</a:t>
            </a:r>
            <a:r>
              <a:rPr lang="hu-HU" dirty="0"/>
              <a:t> indíthat </a:t>
            </a:r>
            <a:r>
              <a:rPr lang="hu-HU" b="1" u="sng" dirty="0"/>
              <a:t>bármilyen személy, szervezet</a:t>
            </a:r>
            <a:r>
              <a:rPr lang="hu-HU" dirty="0"/>
              <a:t> ellen</a:t>
            </a:r>
          </a:p>
          <a:p>
            <a:endParaRPr lang="hu-HU" dirty="0"/>
          </a:p>
          <a:p>
            <a:r>
              <a:rPr lang="hu-HU" u="sng" dirty="0"/>
              <a:t>Felperes:</a:t>
            </a:r>
            <a:r>
              <a:rPr lang="hu-HU" dirty="0"/>
              <a:t> Aki a polgári pert indítja</a:t>
            </a:r>
          </a:p>
          <a:p>
            <a:r>
              <a:rPr lang="hu-HU" u="sng" dirty="0"/>
              <a:t>Alperes:</a:t>
            </a:r>
            <a:r>
              <a:rPr lang="hu-HU" dirty="0"/>
              <a:t> Akivel szemben a polgári per zajlik</a:t>
            </a:r>
          </a:p>
          <a:p>
            <a:r>
              <a:rPr lang="hu-HU" dirty="0"/>
              <a:t>A polgári per ideje alatt a résztvevőket </a:t>
            </a:r>
            <a:r>
              <a:rPr lang="hu-HU" b="1" u="sng" dirty="0"/>
              <a:t>ügyvédek</a:t>
            </a:r>
            <a:r>
              <a:rPr lang="hu-HU" dirty="0"/>
              <a:t> képviselik</a:t>
            </a:r>
          </a:p>
          <a:p>
            <a:r>
              <a:rPr lang="hu-HU" u="sng" dirty="0"/>
              <a:t>Ügyvéd:</a:t>
            </a:r>
            <a:r>
              <a:rPr lang="hu-HU" dirty="0"/>
              <a:t> szakember, akinek az a feladata, hogy a peres eljárásban általa képviselt felet hozzásegítse jogai érvényesítéséhez</a:t>
            </a:r>
          </a:p>
          <a:p>
            <a:endParaRPr lang="hu-HU" u="sng" dirty="0"/>
          </a:p>
          <a:p>
            <a:r>
              <a:rPr lang="hu-HU" u="sng" dirty="0"/>
              <a:t>Első fokú ítélet:</a:t>
            </a:r>
            <a:r>
              <a:rPr lang="hu-HU" dirty="0"/>
              <a:t> olyan bíróság által hozott ítélet, amely ellen fellebbezni lehet</a:t>
            </a:r>
          </a:p>
          <a:p>
            <a:r>
              <a:rPr lang="hu-HU" u="sng" dirty="0"/>
              <a:t>Fellebbezés:</a:t>
            </a:r>
            <a:r>
              <a:rPr lang="hu-HU" dirty="0"/>
              <a:t> bírósági döntés megváltoztatásának kezdeményezése a jogszabályban meghatározott magasabb ítélkező fórumnál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17240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453</Words>
  <Application>Microsoft Office PowerPoint</Application>
  <PresentationFormat>Egyéni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magyarországi jogrend</vt:lpstr>
      <vt:lpstr>Mi a jog?</vt:lpstr>
      <vt:lpstr>Milyen jogi kategóriák léteznek?</vt:lpstr>
      <vt:lpstr>Milyen jogi kategóriába tartoznak az alábbi esetek?</vt:lpstr>
      <vt:lpstr>További jogágak</vt:lpstr>
      <vt:lpstr>Hogyan tud a jog érvényesülni? Igazságszolgáltatás</vt:lpstr>
      <vt:lpstr>A bíró(ság)</vt:lpstr>
      <vt:lpstr>Az igazságszolgáltatás területei</vt:lpstr>
      <vt:lpstr>Polgári perek</vt:lpstr>
      <vt:lpstr>A magyar bírósági szervezetrendszer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magyarországi jogrend</dc:title>
  <dc:creator>Olexa</dc:creator>
  <cp:lastModifiedBy>Keglevich</cp:lastModifiedBy>
  <cp:revision>14</cp:revision>
  <dcterms:created xsi:type="dcterms:W3CDTF">2022-02-09T08:54:52Z</dcterms:created>
  <dcterms:modified xsi:type="dcterms:W3CDTF">2024-09-15T20:33:57Z</dcterms:modified>
</cp:coreProperties>
</file>