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13028A0-F4A6-4F80-A95B-68267F998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0555A98A-F625-4C96-A41D-454B88A1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C91D453-19A4-47BC-89F4-94E5D894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D456B47-900F-44FB-9407-794CB7FD2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CBAD02F6-A7A4-4436-A740-91EC25465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13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260AEFB-CC35-4F45-A00D-85E9E46A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1B8C1C49-6D39-4399-B34E-873597BA9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9A741FF2-0E24-4BC8-BB24-FFB36970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C7DD9811-EFAF-4EC0-BA01-E5F4798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AFF506A-864D-4DDF-AAF4-E74AD6580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2966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049423DE-25B9-4CF7-8C8F-3F57011DF9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904DD26C-5F02-46DA-A5A3-D82CC929D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4205ABF8-FB77-47E9-A72B-68DD7392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861795A-9160-46F5-9DF2-B2176E1A9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E22B8BF1-34B2-4834-B45A-C78C0338C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312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7FA2F94-A6E7-456E-B1AF-B5609812B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5583451-06EF-4A89-B19D-8F3D1BAAB1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5A13DBF1-575E-4533-91F0-0CFF50C60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36C0730-B8EE-4B77-B530-14B57E97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7447DB1-2A78-457B-939D-ADF3B392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6579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8D1A219-C4F3-4B8E-8877-1FB6F5D1B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370157D3-DC1B-4322-83BD-B695E8687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6279FC8B-0808-476A-A970-75B001AD8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6BC6A3EF-675A-4FFD-975E-18157614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99401C7-81D7-467A-A024-1BD060B2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1541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BB23FAF-C099-4BF7-9B75-18E88EBD5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FD30D6D-1D2F-4DA4-93F5-F141969FDB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A0868BAD-86EF-4B6C-8BF6-FB3B82A5B5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D84B1BB2-33FC-4EBD-AA82-6C99EAEA5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8CA2C72-CDF8-4A83-88D5-E3169E56E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E66A2D3-761E-4FA5-B196-EAE60C2D6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2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18FE01-0490-4132-B53F-F4ABA878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29C402AA-A5CC-480C-AE59-0C04EC5F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158C98E4-A439-45F1-827A-6C221A2CD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720D4F0C-D98E-4A4A-9D7B-FEC611C169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FF157903-DD47-462E-9637-0C9C9FEE9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F0130000-9D0A-401D-A588-098D4FEF2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D52ECB82-5336-4851-9061-E59BDC18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363CEDD7-A65F-4964-AF97-93A8A779A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64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01F7305-CBEA-406D-9480-E2584A130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9F6B172E-2952-4452-9AD6-04BDF1F35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E2C1D4EC-316E-4D14-A662-CC0838C11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725D2A22-AA5F-4299-B72F-C0C848CB9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100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05D70EF5-A9EB-4295-B510-5672FBF12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D2A91A86-E71F-4819-AEC2-4C3F26161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61B9333A-8819-41C2-99F8-EF27D92D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3054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189A69-0F57-42D4-89DA-D5BDB95D8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5575D0A-E927-460C-B14C-246211E5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ED0D20B0-65C5-49CB-9284-2B4AE3269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E41DDD8A-E9C6-40F2-9995-84695AC49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6F19707E-BCB4-41CD-9DD2-EB7CC914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59792EFA-3B15-4B3F-97C3-28BCC034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7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A327804-1B7B-4630-86D5-859A2E8F5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91C48FAE-46C3-43EB-A696-072178202B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0226751-8820-4466-B452-75A2C193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A8B9CB9D-266B-418B-815B-7198C0E5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A4E0D98D-746E-451D-BFCA-0DA52D411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603DC62E-B65C-4042-BD51-FCF5C48B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849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DFF588FE-2D67-45D1-AB2C-50E8EABF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1F3E405-7FF8-4CF5-B3B6-ADAFA15DE5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B3C7E5A1-281F-4D57-B040-DACBB7A5D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668A-517E-4F68-A663-851A745397DC}" type="datetimeFigureOut">
              <a:rPr lang="hu-HU" smtClean="0"/>
              <a:t>2024.09.15.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43299D08-7B34-49F1-8F9D-B9CEC68298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D54C32F-6B2A-4D5D-9988-55E64FA5B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40772-9BAF-460E-A67B-22395D7F11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945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CA5B296-D8EF-47C9-8054-157E34888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7250" y="0"/>
            <a:ext cx="11203620" cy="2387600"/>
          </a:xfrm>
        </p:spPr>
        <p:txBody>
          <a:bodyPr/>
          <a:lstStyle/>
          <a:p>
            <a:r>
              <a:rPr lang="hu-HU" dirty="0"/>
              <a:t>A magyar országgyűlés működése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AE749A51-EEC2-4FA3-8E33-FEEA1BB11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EC1DFC60-6493-4678-80A4-E20BF2E9E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94120"/>
            <a:ext cx="6098277" cy="39638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BED6283F-4B46-4134-B862-5CE4E2EBC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723" y="2955102"/>
            <a:ext cx="6098277" cy="390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91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0BC9D1-B0C8-4FAE-A1E5-F62DF80B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A kormány egyéb tagjai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6076686-F32B-4478-B334-58C08BDDD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44" y="1050855"/>
            <a:ext cx="12129856" cy="5788890"/>
          </a:xfrm>
        </p:spPr>
        <p:txBody>
          <a:bodyPr>
            <a:normAutofit fontScale="92500" lnSpcReduction="10000"/>
          </a:bodyPr>
          <a:lstStyle/>
          <a:p>
            <a:r>
              <a:rPr lang="hu-HU" b="1" u="sng" dirty="0"/>
              <a:t>Államtitkár</a:t>
            </a:r>
            <a:r>
              <a:rPr lang="hu-HU" u="sng" dirty="0"/>
              <a:t>:</a:t>
            </a:r>
          </a:p>
          <a:p>
            <a:r>
              <a:rPr lang="hu-HU" dirty="0"/>
              <a:t>A miniszter politikai vagy adminisztratív helyettese</a:t>
            </a:r>
          </a:p>
          <a:p>
            <a:r>
              <a:rPr lang="hu-HU" b="1" u="sng" dirty="0"/>
              <a:t>Kormánybiztos</a:t>
            </a:r>
            <a:r>
              <a:rPr lang="hu-HU" u="sng" dirty="0"/>
              <a:t>:</a:t>
            </a:r>
          </a:p>
          <a:p>
            <a:r>
              <a:rPr lang="hu-HU" dirty="0"/>
              <a:t>Minisztérium vagy kormányhivatal feladatkörébe nem tartozó, vagy kiemelt fontosságú feladat irányítását végző személy</a:t>
            </a:r>
          </a:p>
          <a:p>
            <a:r>
              <a:rPr lang="hu-HU" b="1" u="sng" dirty="0"/>
              <a:t>Miniszterelnöki megbízott</a:t>
            </a:r>
            <a:r>
              <a:rPr lang="hu-HU" u="sng" dirty="0"/>
              <a:t>:</a:t>
            </a:r>
          </a:p>
          <a:p>
            <a:r>
              <a:rPr lang="hu-HU" dirty="0"/>
              <a:t>A miniszterelnök diplomáciai, személyes tanácsadói, vagy egyéb eseti jellegű feladatainak ellátása</a:t>
            </a:r>
          </a:p>
          <a:p>
            <a:r>
              <a:rPr lang="hu-HU" b="1" u="sng" dirty="0"/>
              <a:t>Miniszterelnöki biztos</a:t>
            </a:r>
            <a:r>
              <a:rPr lang="hu-HU" u="sng" dirty="0"/>
              <a:t>:</a:t>
            </a:r>
          </a:p>
          <a:p>
            <a:r>
              <a:rPr lang="hu-HU" dirty="0"/>
              <a:t>A miniszterelnök feladatkörébe tartozó feladat ellátására szolgáló személy, megbízatása a miniszterelnök megbízatásáig szól</a:t>
            </a:r>
          </a:p>
          <a:p>
            <a:r>
              <a:rPr lang="hu-HU" b="1" u="sng" dirty="0"/>
              <a:t>Miniszteri biztos</a:t>
            </a:r>
            <a:r>
              <a:rPr lang="hu-HU" u="sng" dirty="0"/>
              <a:t>:</a:t>
            </a:r>
          </a:p>
          <a:p>
            <a:r>
              <a:rPr lang="hu-HU" dirty="0"/>
              <a:t>A miniszter feladatkörébe tartozó feladat ellátására szolgáló személy, megbízatása a miniszter megbízatásáig szól</a:t>
            </a:r>
          </a:p>
        </p:txBody>
      </p:sp>
    </p:spTree>
    <p:extLst>
      <p:ext uri="{BB962C8B-B14F-4D97-AF65-F5344CB8AC3E}">
        <p14:creationId xmlns:p14="http://schemas.microsoft.com/office/powerpoint/2010/main" val="383823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85AF75B-2BCB-4639-97D9-A009BDA44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64821"/>
          </a:xfrm>
        </p:spPr>
        <p:txBody>
          <a:bodyPr/>
          <a:lstStyle/>
          <a:p>
            <a:pPr algn="ctr"/>
            <a:r>
              <a:rPr lang="hu-HU" dirty="0"/>
              <a:t>A kormány és a parlament munkája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00EB3E0-B4E2-4E34-9524-91E290186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620" y="745724"/>
            <a:ext cx="10515600" cy="6027937"/>
          </a:xfrm>
        </p:spPr>
        <p:txBody>
          <a:bodyPr>
            <a:normAutofit fontScale="92500" lnSpcReduction="10000"/>
          </a:bodyPr>
          <a:lstStyle/>
          <a:p>
            <a:r>
              <a:rPr lang="hu-HU" b="1" u="sng" dirty="0"/>
              <a:t>TÖRVÉNYALKOTÁS</a:t>
            </a:r>
          </a:p>
          <a:p>
            <a:r>
              <a:rPr lang="hu-HU" i="1" dirty="0"/>
              <a:t>Hogyan születik egy törvény?</a:t>
            </a:r>
          </a:p>
          <a:p>
            <a:r>
              <a:rPr lang="hu-HU" dirty="0"/>
              <a:t> 1. Törvényjavaslat benyújtása (</a:t>
            </a:r>
            <a:r>
              <a:rPr lang="hu-HU" i="1" dirty="0"/>
              <a:t>Ki kezdeményezi?)</a:t>
            </a:r>
          </a:p>
          <a:p>
            <a:r>
              <a:rPr lang="hu-HU" dirty="0"/>
              <a:t>2. Parlamenti vita a törvényjavaslatról</a:t>
            </a:r>
          </a:p>
          <a:p>
            <a:r>
              <a:rPr lang="hu-HU" dirty="0"/>
              <a:t>3. Parlamenti bizottság vizsgálata a törvényjavaslatról</a:t>
            </a:r>
          </a:p>
          <a:p>
            <a:r>
              <a:rPr lang="hu-HU" dirty="0">
                <a:sym typeface="Wingdings" panose="05000000000000000000" pitchFamily="2" charset="2"/>
              </a:rPr>
              <a:t> ha felmerülnek kérdések, további vita a parlamentben</a:t>
            </a:r>
          </a:p>
          <a:p>
            <a:r>
              <a:rPr lang="hu-HU" dirty="0">
                <a:sym typeface="Wingdings" panose="05000000000000000000" pitchFamily="2" charset="2"/>
              </a:rPr>
              <a:t> ha nincs kérdés, szavazásra bocsátják</a:t>
            </a:r>
          </a:p>
          <a:p>
            <a:r>
              <a:rPr lang="hu-HU" dirty="0">
                <a:sym typeface="Wingdings" panose="05000000000000000000" pitchFamily="2" charset="2"/>
              </a:rPr>
              <a:t>4. Parlamenti szavazás </a:t>
            </a:r>
          </a:p>
          <a:p>
            <a:r>
              <a:rPr lang="hu-HU" dirty="0">
                <a:sym typeface="Wingdings" panose="05000000000000000000" pitchFamily="2" charset="2"/>
              </a:rPr>
              <a:t> ha nem szavazzák meg, akkor a törvényjavaslat útja itt véget ér</a:t>
            </a:r>
          </a:p>
          <a:p>
            <a:r>
              <a:rPr lang="hu-HU" dirty="0">
                <a:sym typeface="Wingdings" panose="05000000000000000000" pitchFamily="2" charset="2"/>
              </a:rPr>
              <a:t> ha megszavazzák:</a:t>
            </a:r>
          </a:p>
          <a:p>
            <a:r>
              <a:rPr lang="hu-HU" dirty="0">
                <a:sym typeface="Wingdings" panose="05000000000000000000" pitchFamily="2" charset="2"/>
              </a:rPr>
              <a:t>5. A köztársasági elnök kihirdeti a törvényt</a:t>
            </a:r>
          </a:p>
          <a:p>
            <a:r>
              <a:rPr lang="hu-HU" dirty="0"/>
              <a:t>6. A törvény megjelenik a hivatalos közlönyben</a:t>
            </a:r>
          </a:p>
          <a:p>
            <a:r>
              <a:rPr lang="hu-HU" dirty="0"/>
              <a:t>7. A törvény hatályba lép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4AE3F29E-E1E9-4917-82F8-689C1C6DC9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9" t="59817" r="13859"/>
          <a:stretch/>
        </p:blipFill>
        <p:spPr>
          <a:xfrm>
            <a:off x="5282214" y="84339"/>
            <a:ext cx="6909786" cy="2208693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xmlns="" id="{9EB5DC74-7F99-42D6-AC21-50568DD4E3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5" t="26816" r="21651" b="36029"/>
          <a:stretch/>
        </p:blipFill>
        <p:spPr>
          <a:xfrm>
            <a:off x="37110" y="142043"/>
            <a:ext cx="5245104" cy="18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3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D286D12-A7DE-4454-AD86-A58626C9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A törvényalkotás feltételei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FDBE0FF-4376-4166-BD00-C5B04D0A4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73692"/>
            <a:ext cx="12191999" cy="5384307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Milyen többséggel fogadja el a parlament a törvényjavaslatot?</a:t>
            </a:r>
          </a:p>
          <a:p>
            <a:r>
              <a:rPr lang="hu-HU" i="1" dirty="0"/>
              <a:t>Az attól függ, hogy mire irányul…</a:t>
            </a:r>
          </a:p>
          <a:p>
            <a:endParaRPr lang="hu-HU" i="1" dirty="0"/>
          </a:p>
          <a:p>
            <a:r>
              <a:rPr lang="hu-HU" u="sng" dirty="0"/>
              <a:t>Feles törvények: </a:t>
            </a:r>
            <a:r>
              <a:rPr lang="hu-HU" dirty="0"/>
              <a:t>olyan törvényjavaslatok, amelyekhez a parlament 51%-</a:t>
            </a:r>
            <a:r>
              <a:rPr lang="hu-HU" dirty="0" err="1"/>
              <a:t>nak</a:t>
            </a:r>
            <a:r>
              <a:rPr lang="hu-HU" dirty="0"/>
              <a:t> szavazata elegendő</a:t>
            </a:r>
          </a:p>
          <a:p>
            <a:r>
              <a:rPr lang="hu-HU" dirty="0"/>
              <a:t>(pl. jogszabályok, jogszabály-módosítások,</a:t>
            </a:r>
          </a:p>
          <a:p>
            <a:r>
              <a:rPr lang="hu-HU" dirty="0"/>
              <a:t>De: miniszterelnök személyének megválasztása, konstruktív bizalmatlansági indítvány)</a:t>
            </a:r>
          </a:p>
          <a:p>
            <a:endParaRPr lang="hu-HU" dirty="0"/>
          </a:p>
          <a:p>
            <a:r>
              <a:rPr lang="hu-HU" i="1" u="sng" dirty="0"/>
              <a:t>Kétharmados törvények:</a:t>
            </a:r>
            <a:r>
              <a:rPr lang="hu-HU" dirty="0"/>
              <a:t> olyan törvényjavaslatok, amelyekhez a </a:t>
            </a:r>
            <a:r>
              <a:rPr lang="hu-HU" dirty="0" err="1"/>
              <a:t>parlameni</a:t>
            </a:r>
            <a:r>
              <a:rPr lang="hu-HU" dirty="0"/>
              <a:t> képviselők kétharmadának szavazata szükséges</a:t>
            </a:r>
          </a:p>
          <a:p>
            <a:r>
              <a:rPr lang="hu-HU" dirty="0"/>
              <a:t>Pl. új alkotmány kiadása, alkotmánymódosítás</a:t>
            </a:r>
          </a:p>
        </p:txBody>
      </p:sp>
    </p:spTree>
    <p:extLst>
      <p:ext uri="{BB962C8B-B14F-4D97-AF65-F5344CB8AC3E}">
        <p14:creationId xmlns:p14="http://schemas.microsoft.com/office/powerpoint/2010/main" val="78590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1A2BAC0-DA67-4053-A4BB-031295F2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xmlns="" id="{38B1C2E6-16DE-4A5A-9ABC-CC893C36F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12089106" cy="6044553"/>
          </a:xfrm>
        </p:spPr>
      </p:pic>
    </p:spTree>
    <p:extLst>
      <p:ext uri="{BB962C8B-B14F-4D97-AF65-F5344CB8AC3E}">
        <p14:creationId xmlns:p14="http://schemas.microsoft.com/office/powerpoint/2010/main" val="194187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904C8EA-932A-4C5A-AA56-9B327EB93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0629"/>
          </a:xfrm>
        </p:spPr>
        <p:txBody>
          <a:bodyPr/>
          <a:lstStyle/>
          <a:p>
            <a:pPr algn="ctr"/>
            <a:r>
              <a:rPr lang="hu-HU" dirty="0"/>
              <a:t>Általános információk az országgyűlésről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9106F5DF-CA54-4870-B0E9-23B66E8FE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151572"/>
            <a:ext cx="12192000" cy="3706427"/>
          </a:xfrm>
        </p:spPr>
        <p:txBody>
          <a:bodyPr/>
          <a:lstStyle/>
          <a:p>
            <a:r>
              <a:rPr lang="hu-HU" dirty="0"/>
              <a:t>A parlamenti ülések nyilvánosak</a:t>
            </a:r>
          </a:p>
          <a:p>
            <a:r>
              <a:rPr lang="hu-HU" dirty="0"/>
              <a:t>A sajtó képviselői folyamatosan jelen lehetnek</a:t>
            </a:r>
          </a:p>
          <a:p>
            <a:r>
              <a:rPr lang="hu-HU" dirty="0"/>
              <a:t>Előzetes bejelentkezéssel bármelyik állampolgár részt vehet az ülésen</a:t>
            </a:r>
          </a:p>
          <a:p>
            <a:endParaRPr lang="hu-HU" dirty="0"/>
          </a:p>
          <a:p>
            <a:r>
              <a:rPr lang="hu-HU" dirty="0"/>
              <a:t>Az ülések feljegyzése: kézírásos, szó szerinti jegyzőkönyv</a:t>
            </a:r>
          </a:p>
          <a:p>
            <a:r>
              <a:rPr lang="hu-HU" dirty="0"/>
              <a:t>Archiválás: Országgyűlési Könyvtár</a:t>
            </a:r>
          </a:p>
          <a:p>
            <a:r>
              <a:rPr lang="hu-HU" dirty="0">
                <a:sym typeface="Wingdings" panose="05000000000000000000" pitchFamily="2" charset="2"/>
              </a:rPr>
              <a:t> őrzi a teljes magyarországi törvénykezés történetét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A0D8A4C5-FC22-4EA5-800B-C64079510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7" b="26504"/>
          <a:stretch/>
        </p:blipFill>
        <p:spPr>
          <a:xfrm>
            <a:off x="3216000" y="958787"/>
            <a:ext cx="5760000" cy="210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28EA807-48EA-4BBC-8358-6F16FAB3F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A választások után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34B5F720-7449-44B7-AEE7-1E373EAC4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172" y="1325563"/>
            <a:ext cx="11652681" cy="5196611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Mi alapján különböztetünk meg pártokat egy választás után?</a:t>
            </a:r>
          </a:p>
          <a:p>
            <a:r>
              <a:rPr lang="hu-HU" dirty="0"/>
              <a:t>Parlamenten kívül maradó pártok</a:t>
            </a:r>
          </a:p>
          <a:p>
            <a:r>
              <a:rPr lang="hu-HU" dirty="0"/>
              <a:t>Parlamentbe bekerülő pártok</a:t>
            </a:r>
          </a:p>
          <a:p>
            <a:r>
              <a:rPr lang="hu-HU" i="1" dirty="0">
                <a:solidFill>
                  <a:srgbClr val="FF0000"/>
                </a:solidFill>
              </a:rPr>
              <a:t>Mi határozza meg, ki kerül be a parlamentbe? </a:t>
            </a:r>
          </a:p>
          <a:p>
            <a:r>
              <a:rPr lang="hu-HU" b="1" u="sng" dirty="0"/>
              <a:t>Választási küszöb: </a:t>
            </a:r>
            <a:r>
              <a:rPr lang="hu-HU" dirty="0"/>
              <a:t>a parlamentbe jutás minimum értéke</a:t>
            </a:r>
          </a:p>
          <a:p>
            <a:r>
              <a:rPr lang="hu-HU" i="1" dirty="0"/>
              <a:t>Önálló párt esetén: </a:t>
            </a:r>
            <a:r>
              <a:rPr lang="hu-HU" dirty="0"/>
              <a:t>5%</a:t>
            </a:r>
          </a:p>
          <a:p>
            <a:r>
              <a:rPr lang="hu-HU" i="1" dirty="0"/>
              <a:t>Két párt közös listája esetén: </a:t>
            </a:r>
            <a:r>
              <a:rPr lang="hu-HU" dirty="0"/>
              <a:t>10%</a:t>
            </a:r>
          </a:p>
          <a:p>
            <a:r>
              <a:rPr lang="hu-HU" i="1" dirty="0"/>
              <a:t>Három vagy több párt közös listája esetén: </a:t>
            </a:r>
            <a:r>
              <a:rPr lang="hu-HU" dirty="0"/>
              <a:t>15%</a:t>
            </a:r>
            <a:endParaRPr lang="hu-HU" i="1" dirty="0"/>
          </a:p>
          <a:p>
            <a:endParaRPr lang="hu-HU" b="1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392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xmlns="" id="{606ED034-F4EB-4FDF-A473-257FD2914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62" y="0"/>
            <a:ext cx="11908875" cy="6858000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xmlns="" id="{6EB412AF-9CA2-4203-8FC2-05BC378E510A}"/>
              </a:ext>
            </a:extLst>
          </p:cNvPr>
          <p:cNvSpPr/>
          <p:nvPr/>
        </p:nvSpPr>
        <p:spPr>
          <a:xfrm>
            <a:off x="86337" y="2148396"/>
            <a:ext cx="11964100" cy="470960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189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37544DF-E236-426A-AEA1-6E2F8DDFA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A parlamentbe bekerülő pártok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206DFCF-6E81-40F6-9924-28ADB9FF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3236"/>
            <a:ext cx="12191999" cy="5406509"/>
          </a:xfrm>
        </p:spPr>
        <p:txBody>
          <a:bodyPr/>
          <a:lstStyle/>
          <a:p>
            <a:r>
              <a:rPr lang="hu-HU" dirty="0"/>
              <a:t>Kormánypárt: a választásokon legtöbb szavazatot kapó párt</a:t>
            </a:r>
          </a:p>
          <a:p>
            <a:r>
              <a:rPr lang="hu-HU" dirty="0"/>
              <a:t>Ellenzék: a parlamentben kisebbségben lévő párt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sz="4400" i="1" dirty="0"/>
              <a:t>De ki alkot kormányt?</a:t>
            </a:r>
          </a:p>
          <a:p>
            <a:r>
              <a:rPr lang="hu-HU" dirty="0"/>
              <a:t>1. Ahol csak 2 nagy párt versenyez, ott az egyértelmű győztes (pl. USA)</a:t>
            </a:r>
          </a:p>
          <a:p>
            <a:r>
              <a:rPr lang="hu-HU" dirty="0"/>
              <a:t>2. </a:t>
            </a:r>
            <a:r>
              <a:rPr lang="hu-HU" i="1" dirty="0"/>
              <a:t>Ahol több párt van?</a:t>
            </a:r>
            <a:endParaRPr lang="hu-HU" dirty="0"/>
          </a:p>
          <a:p>
            <a:r>
              <a:rPr lang="hu-HU" dirty="0"/>
              <a:t>A. Ha megvan a minősített többség, akkor a győztes (</a:t>
            </a:r>
            <a:r>
              <a:rPr lang="hu-HU" i="1" dirty="0"/>
              <a:t>kétharmad)</a:t>
            </a:r>
          </a:p>
          <a:p>
            <a:r>
              <a:rPr lang="hu-HU" dirty="0"/>
              <a:t>B. Ha nincs meg a minősített többség, akkor </a:t>
            </a:r>
            <a:r>
              <a:rPr lang="hu-HU" u="sng" dirty="0"/>
              <a:t>koalícióban</a:t>
            </a:r>
          </a:p>
          <a:p>
            <a:r>
              <a:rPr lang="hu-HU" u="sng" dirty="0"/>
              <a:t>Koalíció:</a:t>
            </a:r>
            <a:r>
              <a:rPr lang="hu-HU" dirty="0"/>
              <a:t> a kormányzati munkára létrejött pártszövetség, amely a parlamentáris rendszerekben a választásokon győztes párt vezetésével valósul meg</a:t>
            </a:r>
            <a:r>
              <a:rPr lang="hu-HU" u="sng" dirty="0"/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9958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BAF15D41-1BD2-42BD-A249-8D08A221A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Magyarország kormányai a rendszerváltás óta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xmlns="" id="{5D1AA058-AAAC-43A9-A037-BD1FEFF212F9}"/>
              </a:ext>
            </a:extLst>
          </p:cNvPr>
          <p:cNvSpPr txBox="1"/>
          <p:nvPr/>
        </p:nvSpPr>
        <p:spPr>
          <a:xfrm>
            <a:off x="497148" y="2090172"/>
            <a:ext cx="48827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/>
              <a:t>Koalíciós kormányok</a:t>
            </a:r>
          </a:p>
          <a:p>
            <a:pPr algn="ctr"/>
            <a:r>
              <a:rPr lang="hu-HU" sz="2800" dirty="0"/>
              <a:t>MDF-KDNP-FKgP (1990-1994)</a:t>
            </a:r>
          </a:p>
          <a:p>
            <a:pPr algn="ctr"/>
            <a:r>
              <a:rPr lang="hu-HU" sz="2800" dirty="0"/>
              <a:t>MSZP-SZDSZ (1994-1998)</a:t>
            </a:r>
          </a:p>
          <a:p>
            <a:pPr algn="ctr"/>
            <a:r>
              <a:rPr lang="hu-HU" sz="2800" smtClean="0"/>
              <a:t>FIDESZ-FKgP-MDF </a:t>
            </a:r>
            <a:r>
              <a:rPr lang="hu-HU" sz="2800" dirty="0"/>
              <a:t>(1998-2002)</a:t>
            </a:r>
          </a:p>
          <a:p>
            <a:pPr algn="ctr"/>
            <a:r>
              <a:rPr lang="hu-HU" sz="2800" dirty="0"/>
              <a:t>MSZP-SZDSZ (2002-2006)</a:t>
            </a:r>
          </a:p>
          <a:p>
            <a:pPr algn="ctr"/>
            <a:r>
              <a:rPr lang="hu-HU" sz="2800" dirty="0"/>
              <a:t>MSZP-SZDSZ (2006-2010)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xmlns="" id="{DEFC053E-FE48-4244-B195-95EF36E56A12}"/>
              </a:ext>
            </a:extLst>
          </p:cNvPr>
          <p:cNvSpPr txBox="1"/>
          <p:nvPr/>
        </p:nvSpPr>
        <p:spPr>
          <a:xfrm>
            <a:off x="6812135" y="2090172"/>
            <a:ext cx="45542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u="sng" dirty="0"/>
              <a:t>Önálló kormányalakítások</a:t>
            </a:r>
          </a:p>
          <a:p>
            <a:pPr algn="ctr"/>
            <a:r>
              <a:rPr lang="hu-HU" sz="2800" dirty="0"/>
              <a:t>FIDESZ-KDNP (2010-2014)</a:t>
            </a:r>
          </a:p>
          <a:p>
            <a:pPr algn="ctr"/>
            <a:r>
              <a:rPr lang="hu-HU" sz="2800" dirty="0"/>
              <a:t>FIDESZ-KDNP (2014-2018)</a:t>
            </a:r>
          </a:p>
          <a:p>
            <a:pPr algn="ctr"/>
            <a:r>
              <a:rPr lang="hu-HU" sz="2800" dirty="0"/>
              <a:t>FIDESZ-KDNP (2018-2022)</a:t>
            </a:r>
          </a:p>
          <a:p>
            <a:pPr algn="ctr"/>
            <a:r>
              <a:rPr lang="hu-HU" sz="2800" dirty="0"/>
              <a:t>FIDESZ-KDNP (2022-2026)</a:t>
            </a:r>
          </a:p>
        </p:txBody>
      </p:sp>
    </p:spTree>
    <p:extLst>
      <p:ext uri="{BB962C8B-B14F-4D97-AF65-F5344CB8AC3E}">
        <p14:creationId xmlns:p14="http://schemas.microsoft.com/office/powerpoint/2010/main" val="225050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E983FA6-B2DB-4E3F-8189-73C7DF4E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hu-HU" dirty="0"/>
              <a:t>Az új országgyűlés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418E128-518F-4A25-8713-DE57972EF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03" y="1195310"/>
            <a:ext cx="11688193" cy="517885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köztársasági elnök hívja össze a választást követő egy hónapon belül</a:t>
            </a:r>
          </a:p>
          <a:p>
            <a:r>
              <a:rPr lang="hu-HU" dirty="0"/>
              <a:t>Az új országgyűlés legelső feladatai:</a:t>
            </a:r>
          </a:p>
          <a:p>
            <a:r>
              <a:rPr lang="hu-HU" dirty="0"/>
              <a:t>1. </a:t>
            </a:r>
            <a:r>
              <a:rPr lang="hu-HU" i="1" dirty="0"/>
              <a:t>Frakciók</a:t>
            </a:r>
            <a:r>
              <a:rPr lang="hu-HU" dirty="0"/>
              <a:t> megalakítása</a:t>
            </a:r>
          </a:p>
          <a:p>
            <a:r>
              <a:rPr lang="hu-HU" dirty="0"/>
              <a:t>2. </a:t>
            </a:r>
            <a:r>
              <a:rPr lang="hu-HU" i="1" dirty="0"/>
              <a:t>Parlamenti állandó bizottságok</a:t>
            </a:r>
            <a:r>
              <a:rPr lang="hu-HU" dirty="0"/>
              <a:t> megalakítása</a:t>
            </a:r>
          </a:p>
          <a:p>
            <a:r>
              <a:rPr lang="hu-HU" dirty="0"/>
              <a:t>3. A </a:t>
            </a:r>
            <a:r>
              <a:rPr lang="hu-HU" i="1" dirty="0"/>
              <a:t>kormány </a:t>
            </a:r>
            <a:r>
              <a:rPr lang="hu-HU" dirty="0"/>
              <a:t>felállítása</a:t>
            </a:r>
          </a:p>
          <a:p>
            <a:endParaRPr lang="hu-HU" dirty="0"/>
          </a:p>
          <a:p>
            <a:r>
              <a:rPr lang="hu-HU" u="sng" dirty="0"/>
              <a:t>Frakció:</a:t>
            </a:r>
            <a:r>
              <a:rPr lang="hu-HU" dirty="0"/>
              <a:t> azonos párthoz tartozó képviselők csoportja a parlamentben</a:t>
            </a:r>
          </a:p>
          <a:p>
            <a:r>
              <a:rPr lang="hu-HU" u="sng" dirty="0"/>
              <a:t>Parlamenti állandó bizottság:</a:t>
            </a:r>
            <a:r>
              <a:rPr lang="hu-HU" dirty="0"/>
              <a:t> folyamatosan működő, szakmai feladatok szerint kialakított állandó képviselői csoport, az országgyűlés javaslattevő és véleményező szerve. Magyarországon csak képviselők lehetnek a tagjai, de tárgyalásaikra külső szakértőt is meghívhatnak</a:t>
            </a:r>
            <a:endParaRPr lang="hu-HU" u="sng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727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9FDE635E-E2B8-4B9B-ABF4-46E91DF50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55943"/>
          </a:xfrm>
        </p:spPr>
        <p:txBody>
          <a:bodyPr/>
          <a:lstStyle/>
          <a:p>
            <a:pPr algn="ctr"/>
            <a:r>
              <a:rPr lang="hu-HU" dirty="0"/>
              <a:t>A kormány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F753788-1FAC-4864-96FE-E87DD25FE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87767"/>
            <a:ext cx="12192000" cy="5970233"/>
          </a:xfrm>
        </p:spPr>
        <p:txBody>
          <a:bodyPr/>
          <a:lstStyle/>
          <a:p>
            <a:r>
              <a:rPr lang="hu-HU" dirty="0"/>
              <a:t>Idegen szóval </a:t>
            </a:r>
            <a:r>
              <a:rPr lang="hu-HU" i="1" dirty="0"/>
              <a:t>kabinet</a:t>
            </a:r>
          </a:p>
          <a:p>
            <a:r>
              <a:rPr lang="hu-HU" dirty="0"/>
              <a:t>Vezetője: kormányfő (</a:t>
            </a:r>
            <a:r>
              <a:rPr lang="hu-HU" i="1" dirty="0"/>
              <a:t>elnök, kancellár, miniszterelnök, stb.)</a:t>
            </a:r>
            <a:endParaRPr lang="hu-HU" dirty="0"/>
          </a:p>
          <a:p>
            <a:r>
              <a:rPr lang="hu-HU" dirty="0"/>
              <a:t>Tagjai: miniszterek</a:t>
            </a:r>
          </a:p>
          <a:p>
            <a:r>
              <a:rPr lang="hu-HU" u="sng" dirty="0"/>
              <a:t>Miniszter: </a:t>
            </a:r>
            <a:r>
              <a:rPr lang="hu-HU" dirty="0"/>
              <a:t>az államigazgatás valamely fontos területén országosan a legfelsőbb szintű felelős vezető, a kormány tagja</a:t>
            </a:r>
          </a:p>
          <a:p>
            <a:endParaRPr lang="hu-HU" u="sng" dirty="0"/>
          </a:p>
          <a:p>
            <a:r>
              <a:rPr lang="hu-HU" b="1" u="sng" dirty="0"/>
              <a:t>Kormányalakítás folyamata:</a:t>
            </a:r>
          </a:p>
          <a:p>
            <a:r>
              <a:rPr lang="hu-HU" dirty="0"/>
              <a:t>A választáson győztes párt miniszterelnök-jelöltjét megválasztja a parlament</a:t>
            </a:r>
          </a:p>
          <a:p>
            <a:r>
              <a:rPr lang="hu-HU" dirty="0"/>
              <a:t>A miniszterelnök összeállítja a kormánytagok listáját</a:t>
            </a:r>
          </a:p>
          <a:p>
            <a:r>
              <a:rPr lang="hu-HU" dirty="0"/>
              <a:t>A köztársasági elnök kinevezi a kormány tagjait</a:t>
            </a:r>
          </a:p>
          <a:p>
            <a:r>
              <a:rPr lang="hu-HU" dirty="0"/>
              <a:t>A parlament megszavazza a kormány programját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xmlns="" id="{9DBA064E-A7CE-4B20-ABF8-872BE070AB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7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E4E2E1C6-AD2E-44E3-BE7A-B881AD13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</p:spPr>
        <p:txBody>
          <a:bodyPr/>
          <a:lstStyle/>
          <a:p>
            <a:pPr algn="ctr"/>
            <a:r>
              <a:rPr lang="hu-HU" dirty="0"/>
              <a:t>Magyarország jelenlegi kormánya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6C1561E5-3892-49DB-9D2A-1D1331207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71852"/>
            <a:ext cx="12192001" cy="5686148"/>
          </a:xfrm>
        </p:spPr>
        <p:txBody>
          <a:bodyPr numCol="2">
            <a:normAutofit fontScale="55000" lnSpcReduction="2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Hány miniszteri tárca van a jelenlegi kormányban?</a:t>
            </a:r>
          </a:p>
          <a:p>
            <a:r>
              <a:rPr lang="hu-HU"/>
              <a:t>1</a:t>
            </a:r>
            <a:r>
              <a:rPr lang="hu-HU" dirty="0"/>
              <a:t>5</a:t>
            </a:r>
          </a:p>
          <a:p>
            <a:r>
              <a:rPr lang="hu-HU" dirty="0">
                <a:solidFill>
                  <a:srgbClr val="FF0000"/>
                </a:solidFill>
              </a:rPr>
              <a:t>Kik a kormánytagok?</a:t>
            </a:r>
          </a:p>
          <a:p>
            <a:r>
              <a:rPr lang="hu-HU" dirty="0">
                <a:solidFill>
                  <a:srgbClr val="FF0000"/>
                </a:solidFill>
              </a:rPr>
              <a:t>Miniszterelnök:</a:t>
            </a:r>
          </a:p>
          <a:p>
            <a:r>
              <a:rPr lang="hu-HU" dirty="0"/>
              <a:t>Orbán Viktor</a:t>
            </a:r>
          </a:p>
          <a:p>
            <a:r>
              <a:rPr lang="hu-HU" dirty="0">
                <a:solidFill>
                  <a:srgbClr val="FF0000"/>
                </a:solidFill>
              </a:rPr>
              <a:t>Miniszterelnök-helyettes:</a:t>
            </a:r>
          </a:p>
          <a:p>
            <a:r>
              <a:rPr lang="hu-HU" dirty="0"/>
              <a:t>Semjén Zsolt</a:t>
            </a:r>
          </a:p>
          <a:p>
            <a:r>
              <a:rPr lang="hu-HU" dirty="0">
                <a:solidFill>
                  <a:srgbClr val="FF0000"/>
                </a:solidFill>
              </a:rPr>
              <a:t>Miniszterelnökséget vezető miniszter:</a:t>
            </a:r>
          </a:p>
          <a:p>
            <a:r>
              <a:rPr lang="hu-HU" dirty="0"/>
              <a:t>Gulyás Gergely</a:t>
            </a:r>
          </a:p>
          <a:p>
            <a:r>
              <a:rPr lang="hu-HU" dirty="0">
                <a:solidFill>
                  <a:srgbClr val="FF0000"/>
                </a:solidFill>
              </a:rPr>
              <a:t>Miniszterelnöki Kabinetirodát vezető miniszter:</a:t>
            </a:r>
          </a:p>
          <a:p>
            <a:r>
              <a:rPr lang="hu-HU" dirty="0"/>
              <a:t>Rogán Antal</a:t>
            </a:r>
          </a:p>
          <a:p>
            <a:r>
              <a:rPr lang="hu-HU" dirty="0">
                <a:solidFill>
                  <a:srgbClr val="FF0000"/>
                </a:solidFill>
              </a:rPr>
              <a:t>Külgazdasági és külügyminiszter:</a:t>
            </a:r>
          </a:p>
          <a:p>
            <a:r>
              <a:rPr lang="hu-HU" dirty="0"/>
              <a:t>Szijjártó Péter</a:t>
            </a:r>
          </a:p>
          <a:p>
            <a:r>
              <a:rPr lang="hu-HU" dirty="0">
                <a:solidFill>
                  <a:srgbClr val="FF0000"/>
                </a:solidFill>
              </a:rPr>
              <a:t>Belügyminiszter:</a:t>
            </a:r>
          </a:p>
          <a:p>
            <a:r>
              <a:rPr lang="hu-HU" dirty="0"/>
              <a:t>Pintér Sándor</a:t>
            </a:r>
          </a:p>
          <a:p>
            <a:r>
              <a:rPr lang="hu-HU" dirty="0">
                <a:solidFill>
                  <a:srgbClr val="FF0000"/>
                </a:solidFill>
              </a:rPr>
              <a:t>Igazságügyi miniszter:</a:t>
            </a:r>
          </a:p>
          <a:p>
            <a:r>
              <a:rPr lang="hu-HU" dirty="0"/>
              <a:t>Tuzson Bence</a:t>
            </a:r>
          </a:p>
          <a:p>
            <a:r>
              <a:rPr lang="hu-HU" dirty="0">
                <a:solidFill>
                  <a:srgbClr val="FF0000"/>
                </a:solidFill>
              </a:rPr>
              <a:t>Európai ügyekért felelős miniszter:</a:t>
            </a:r>
          </a:p>
          <a:p>
            <a:r>
              <a:rPr lang="hu-HU" dirty="0"/>
              <a:t>Bóka János</a:t>
            </a:r>
          </a:p>
          <a:p>
            <a:r>
              <a:rPr lang="hu-HU" dirty="0">
                <a:solidFill>
                  <a:srgbClr val="FF0000"/>
                </a:solidFill>
              </a:rPr>
              <a:t>Pénzügyminiszter:</a:t>
            </a:r>
          </a:p>
          <a:p>
            <a:r>
              <a:rPr lang="hu-HU" dirty="0"/>
              <a:t>Varga Mihály</a:t>
            </a:r>
          </a:p>
          <a:p>
            <a:r>
              <a:rPr lang="hu-HU" dirty="0">
                <a:solidFill>
                  <a:srgbClr val="FF0000"/>
                </a:solidFill>
              </a:rPr>
              <a:t>Kulturális és innovációs miniszter:</a:t>
            </a:r>
          </a:p>
          <a:p>
            <a:r>
              <a:rPr lang="hu-HU" dirty="0"/>
              <a:t>Csák János</a:t>
            </a:r>
          </a:p>
          <a:p>
            <a:r>
              <a:rPr lang="hu-HU" dirty="0">
                <a:solidFill>
                  <a:srgbClr val="FF0000"/>
                </a:solidFill>
              </a:rPr>
              <a:t>Technológiai és ipari miniszter:</a:t>
            </a:r>
          </a:p>
          <a:p>
            <a:r>
              <a:rPr lang="hu-HU" dirty="0"/>
              <a:t>Palkovics László</a:t>
            </a:r>
          </a:p>
          <a:p>
            <a:r>
              <a:rPr lang="hu-HU" dirty="0">
                <a:solidFill>
                  <a:srgbClr val="FF0000"/>
                </a:solidFill>
              </a:rPr>
              <a:t>Agrárminiszter:</a:t>
            </a:r>
          </a:p>
          <a:p>
            <a:r>
              <a:rPr lang="hu-HU" dirty="0"/>
              <a:t>Nagy István</a:t>
            </a:r>
          </a:p>
          <a:p>
            <a:r>
              <a:rPr lang="hu-HU" dirty="0">
                <a:solidFill>
                  <a:srgbClr val="FF0000"/>
                </a:solidFill>
              </a:rPr>
              <a:t>Honvédelmi miniszter:</a:t>
            </a:r>
          </a:p>
          <a:p>
            <a:r>
              <a:rPr lang="hu-HU" dirty="0"/>
              <a:t>Szalay-</a:t>
            </a:r>
            <a:r>
              <a:rPr lang="hu-HU" dirty="0" err="1"/>
              <a:t>Bobrovniczky</a:t>
            </a:r>
            <a:r>
              <a:rPr lang="hu-HU" dirty="0"/>
              <a:t> Kristóf</a:t>
            </a:r>
          </a:p>
          <a:p>
            <a:r>
              <a:rPr lang="hu-HU" dirty="0">
                <a:solidFill>
                  <a:srgbClr val="FF0000"/>
                </a:solidFill>
              </a:rPr>
              <a:t>Építési és közlekedési miniszter:</a:t>
            </a:r>
          </a:p>
          <a:p>
            <a:r>
              <a:rPr lang="hu-HU" dirty="0"/>
              <a:t>Lázár János</a:t>
            </a:r>
          </a:p>
          <a:p>
            <a:r>
              <a:rPr lang="hu-HU" dirty="0">
                <a:solidFill>
                  <a:srgbClr val="FF0000"/>
                </a:solidFill>
              </a:rPr>
              <a:t>Energiaügyi miniszter:</a:t>
            </a:r>
          </a:p>
          <a:p>
            <a:r>
              <a:rPr lang="hu-HU" dirty="0"/>
              <a:t>Lantos Csaba</a:t>
            </a:r>
          </a:p>
          <a:p>
            <a:r>
              <a:rPr lang="hu-HU" dirty="0">
                <a:solidFill>
                  <a:srgbClr val="FF0000"/>
                </a:solidFill>
              </a:rPr>
              <a:t>Nemzetgazdasági miniszter:</a:t>
            </a:r>
          </a:p>
          <a:p>
            <a:r>
              <a:rPr lang="hu-HU" dirty="0"/>
              <a:t>Nagy Márton</a:t>
            </a:r>
          </a:p>
          <a:p>
            <a:r>
              <a:rPr lang="hu-HU" dirty="0">
                <a:solidFill>
                  <a:srgbClr val="FF0000"/>
                </a:solidFill>
              </a:rPr>
              <a:t>Közigazgatási és területfejlesztési miniszter:</a:t>
            </a:r>
          </a:p>
          <a:p>
            <a:r>
              <a:rPr lang="hu-HU" dirty="0" err="1"/>
              <a:t>Navracsics</a:t>
            </a:r>
            <a:r>
              <a:rPr lang="hu-HU" dirty="0"/>
              <a:t> Tibor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472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743</Words>
  <Application>Microsoft Office PowerPoint</Application>
  <PresentationFormat>Egyéni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magyar országgyűlés működése</vt:lpstr>
      <vt:lpstr>Általános információk az országgyűlésről</vt:lpstr>
      <vt:lpstr>A választások után</vt:lpstr>
      <vt:lpstr>PowerPoint bemutató</vt:lpstr>
      <vt:lpstr>A parlamentbe bekerülő pártok </vt:lpstr>
      <vt:lpstr>Magyarország kormányai a rendszerváltás óta</vt:lpstr>
      <vt:lpstr>Az új országgyűlés</vt:lpstr>
      <vt:lpstr>A kormány</vt:lpstr>
      <vt:lpstr>Magyarország jelenlegi kormánya</vt:lpstr>
      <vt:lpstr>A kormány egyéb tagjai</vt:lpstr>
      <vt:lpstr>A kormány és a parlament munkája</vt:lpstr>
      <vt:lpstr>A törvényalkotás feltételei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magyar országgyűlés működése</dc:title>
  <dc:creator>Olexa</dc:creator>
  <cp:lastModifiedBy>Keglevich</cp:lastModifiedBy>
  <cp:revision>23</cp:revision>
  <dcterms:created xsi:type="dcterms:W3CDTF">2022-02-02T08:17:15Z</dcterms:created>
  <dcterms:modified xsi:type="dcterms:W3CDTF">2024-09-15T20:30:46Z</dcterms:modified>
</cp:coreProperties>
</file>