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11D53E-8DC8-43E3-B47F-DD5A99605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FE2772E-E1B9-47BF-ADAB-EA31ADA44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73BBFCB-A053-49B6-BD12-526EB61C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563C71C-A883-4BE6-B54B-EA64DB1F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C74C8BA-3343-4D09-88B5-5DE285F0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00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947C4FB-1F1C-4027-B487-C2C7AD1F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7B8891F-A59B-4F99-83B5-1CCCD20E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CE1016E-DADB-4EF8-93BC-1491BDCA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AA26BD3-BFDC-419D-B5EF-9A492EC0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5FD61D1-F46D-48A8-9FB1-588D7A20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12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AC26D19-DF89-45C6-8034-42F1420D6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BA3169C-6339-4575-B76E-636095C9E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5E7D1D9-E995-4BCF-A54C-C5F3EA6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A9252AD-1EF5-4682-A368-C32B024A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ED72DED-2B15-4EC1-A1CC-62895493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2E6FA6-B7C9-4F4B-A41F-177964EA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F802F98-D119-4786-BA6F-D2D31E4D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74030E2-5AEB-478C-B763-511E1D1E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AAD4590-985B-4D79-8356-C8FFD68A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7B250F6-3124-487B-BAA2-604E4262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8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16A78D-7DEE-4F23-B0E4-D6475011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843A9D6-01D5-4C84-8006-DC29B73CF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9DAC80B-3FDE-4EC9-A27B-104C0F70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C3D7145-90C1-4B39-A734-2BD3D9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1F4D6B6-6F6B-48E0-9DAD-A82E4A80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8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A78E96-21B3-4BAE-A86C-3E4ED364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5CD5530-0751-4BC1-A4A8-85931AFB2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39C2C37-C3EC-43D6-8609-2E6E83BA6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1C5323D-E75F-449D-B3DA-B4ACEFC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D15CD19-6104-4822-81D9-8E3878E2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719209C-40BC-425E-89BB-453420C4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24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53DF7BF-DD1A-4A85-94BB-172439D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9D97E7E-979E-4A38-8746-40A356DFD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E585AD8-A857-4D44-AE80-6D5EEF9C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5D148865-8C77-4944-9283-D64F41930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D0D5056-4AFC-4689-B452-B15CF559B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AAF5ECAF-3050-45BA-8752-AC920E1F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2B470A9-C643-4932-A3CE-354E4684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468C543-11A1-4316-9DC4-1E7BEBE8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49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3179A1-7855-479A-A0E3-35B9C8D7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EB26C84-652D-42CB-8650-1FE7274C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ABFA61E-40BC-4140-B796-0A207DA7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7A56C84-7D8D-4C86-BC39-1E47C4FD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57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406FC431-B7AC-4BA7-8FC0-2F297672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64204C44-EBEC-4CF3-A300-ED9182E6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27DC66F-FB02-496E-ACA0-C73D1CB9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7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D3F550-0167-4C99-8543-0D36E88E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257EA06-0EFC-4F86-94E8-5CC863EB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67BB763-F711-448F-AFE9-D0FB9AB2C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EAE9618-B452-4A29-A945-87C3392A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9C470A2-602F-4B6B-8278-454D4BEE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96C3D70-E093-478D-9689-C1664682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5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E317C1-1597-4B45-B9DF-23715BB1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223E2F2D-8E29-45CB-92B2-BDFD0F3FB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F097341-1B81-438D-B8AF-2639038BA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F40C87C-6AC3-4340-9871-AC9F26DA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8B5C7F75-CDE7-48A4-871A-DE5E404F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D3211A5-8A33-4FE4-AF3E-F4761AE3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9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773B315A-729F-46F4-8422-7F25C52D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2DFB6D2-3ABC-4CD5-B824-52140C1C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B02073D-323B-4F6C-B5BF-314F2497D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0E15-8DBB-421E-963B-97DCFDF5AC79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6E4C308-637F-4BBD-BDEF-B7604BCF3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FADA716-03EC-4A1B-BCE8-17A0E2DC5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E926-68E5-49B9-B150-DCBCCA73A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5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100425.atv#lbj46idbad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E476EE-004D-478E-958C-05004612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21"/>
            <a:ext cx="9144000" cy="997582"/>
          </a:xfrm>
        </p:spPr>
        <p:txBody>
          <a:bodyPr/>
          <a:lstStyle/>
          <a:p>
            <a:r>
              <a:rPr lang="hu-HU" dirty="0"/>
              <a:t>A magyar választási rendszer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7D42F80-6D31-4BB9-910D-ACB94B56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1599659"/>
            <a:ext cx="6702640" cy="49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FAB6F7-A444-4887-8991-CBCE8886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155"/>
          </a:xfrm>
        </p:spPr>
        <p:txBody>
          <a:bodyPr/>
          <a:lstStyle/>
          <a:p>
            <a:pPr algn="ctr"/>
            <a:r>
              <a:rPr lang="hu-HU" dirty="0"/>
              <a:t>A népszavazások kérdése (AT: Az Állam, 8. cikk)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75484E-E07F-4D76-A82A-52CA460E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746"/>
            <a:ext cx="12191998" cy="6041254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(1) Legalább kétszázezer választópolgár kezdeményezésére az Országgyűlés országos népszavazást rendel el. A köztársasági elnök, a Kormány vagy százezer választópolgár kezdeményezésére az Országgyűlés országos népszavazást rendelhet el. Az érvényes és eredményes népszavazáson hozott döntés az Országgyűlésre kötelező.</a:t>
            </a:r>
          </a:p>
          <a:p>
            <a:r>
              <a:rPr lang="hu-HU" dirty="0"/>
              <a:t>(2) Országos népszavazás tárgya az Országgyűlés feladat- és hatáskörébe tartozó kérdés lehet.</a:t>
            </a:r>
          </a:p>
          <a:p>
            <a:r>
              <a:rPr lang="hu-HU" dirty="0"/>
              <a:t>(3) Nem lehet országos népszavazást tartani</a:t>
            </a:r>
          </a:p>
          <a:p>
            <a:r>
              <a:rPr lang="hu-HU" i="1" dirty="0"/>
              <a:t>a) </a:t>
            </a:r>
            <a:r>
              <a:rPr lang="hu-HU" dirty="0"/>
              <a:t>az Alaptörvény módosítására irányuló kérdésről;</a:t>
            </a:r>
          </a:p>
          <a:p>
            <a:r>
              <a:rPr lang="hu-HU" i="1" dirty="0"/>
              <a:t>b) </a:t>
            </a:r>
            <a:r>
              <a:rPr lang="hu-HU" dirty="0"/>
              <a:t>a központi költségvetésről, a központi költségvetés végrehajtásáról, központi adónemről, illetékről, járulékról, vámról, valamint a helyi adók központi feltételeiről szóló törvény tartalmáról;</a:t>
            </a:r>
          </a:p>
          <a:p>
            <a:r>
              <a:rPr lang="hu-HU" i="1" dirty="0"/>
              <a:t>c) </a:t>
            </a:r>
            <a:r>
              <a:rPr lang="hu-HU" dirty="0"/>
              <a:t>az országgyűlési képviselők, a helyi önkormányzati képviselők és polgármesterek, valamint az európai parlamenti képviselők választásáról szóló törvények tartalmáról;</a:t>
            </a:r>
          </a:p>
          <a:p>
            <a:r>
              <a:rPr lang="hu-HU" i="1" dirty="0"/>
              <a:t>d) </a:t>
            </a:r>
            <a:r>
              <a:rPr lang="hu-HU" dirty="0"/>
              <a:t>nemzetközi szerződésből eredő kötelezettségről;</a:t>
            </a:r>
          </a:p>
          <a:p>
            <a:r>
              <a:rPr lang="hu-HU" i="1" dirty="0"/>
              <a:t>e) </a:t>
            </a:r>
            <a:r>
              <a:rPr lang="hu-HU" dirty="0"/>
              <a:t>az Országgyűlés hatáskörébe tartozó személyi és szervezetalakítási kérdésről;</a:t>
            </a:r>
          </a:p>
          <a:p>
            <a:r>
              <a:rPr lang="hu-HU" i="1" dirty="0"/>
              <a:t>f) </a:t>
            </a:r>
            <a:r>
              <a:rPr lang="hu-HU" dirty="0"/>
              <a:t>az Országgyűlés feloszlásáról;</a:t>
            </a:r>
          </a:p>
          <a:p>
            <a:r>
              <a:rPr lang="hu-HU" i="1" dirty="0"/>
              <a:t>g) </a:t>
            </a:r>
            <a:r>
              <a:rPr lang="hu-HU" dirty="0"/>
              <a:t>képviselő-testület feloszlatásáról;</a:t>
            </a:r>
          </a:p>
          <a:p>
            <a:r>
              <a:rPr lang="hu-HU" i="1" dirty="0"/>
              <a:t>h) </a:t>
            </a:r>
            <a:r>
              <a:rPr lang="hu-HU" dirty="0"/>
              <a:t>hadiállapot kinyilvánításáról, rendkívüli állapot és szükségállapot kihirdetéséről, valamint megelőző védelmi helyzet kihirdetéséről és meghosszabbításáról;</a:t>
            </a:r>
          </a:p>
          <a:p>
            <a:r>
              <a:rPr lang="hu-HU" i="1" dirty="0"/>
              <a:t>i) </a:t>
            </a:r>
            <a:r>
              <a:rPr lang="hu-HU" dirty="0"/>
              <a:t>katonai műveletekben való részvétellel kapcsolatos kérdésről;</a:t>
            </a:r>
          </a:p>
          <a:p>
            <a:r>
              <a:rPr lang="hu-HU" i="1" dirty="0"/>
              <a:t>j) </a:t>
            </a:r>
            <a:r>
              <a:rPr lang="hu-HU" dirty="0"/>
              <a:t>közkegyelem gyakorlásáról.</a:t>
            </a:r>
          </a:p>
          <a:p>
            <a:r>
              <a:rPr lang="hu-HU" dirty="0"/>
              <a:t>(4) Az országos népszavazás érvényes, ha az összes választópolgár több mint fele érvényesen szavazott, és eredményes, ha az érvényesen szavazó választópolgárok több mint fele a megfogalmazott kérdésre azonos választ adott.</a:t>
            </a:r>
          </a:p>
        </p:txBody>
      </p:sp>
    </p:spTree>
    <p:extLst>
      <p:ext uri="{BB962C8B-B14F-4D97-AF65-F5344CB8AC3E}">
        <p14:creationId xmlns:p14="http://schemas.microsoft.com/office/powerpoint/2010/main" val="12711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8EEF75-71C1-41E0-874D-A1FBCB0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4601"/>
          </a:xfrm>
        </p:spPr>
        <p:txBody>
          <a:bodyPr/>
          <a:lstStyle/>
          <a:p>
            <a:pPr algn="ctr"/>
            <a:r>
              <a:rPr lang="hu-HU" dirty="0"/>
              <a:t>Magyarország alaptörvénye, XXIII. cikk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AA3113A-D135-453E-89A4-B0EA54BD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4602"/>
            <a:ext cx="12192000" cy="6103398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(1) Minden nagykorú magyar állampolgárnak joga van ahhoz, hogy az országgyűlési képviselők, a helyi önkormányzati képviselők és polgármesterek, valamint az európai parlamenti képviselők választásán választó és választható legyen.</a:t>
            </a:r>
          </a:p>
          <a:p>
            <a:r>
              <a:rPr lang="hu-HU" dirty="0"/>
              <a:t>(2) Az Európai Unió más tagállamának magyarországi lakóhellyel rendelkező minden nagykorú </a:t>
            </a:r>
            <a:r>
              <a:rPr lang="hu-HU" dirty="0" err="1"/>
              <a:t>állampolgárának</a:t>
            </a:r>
            <a:r>
              <a:rPr lang="hu-HU" dirty="0"/>
              <a:t> joga van ahhoz, hogy a helyi önkormányzati képviselők és polgármesterek, valamint az európai parlamenti képviselők választásán választó és választható legyen.</a:t>
            </a:r>
          </a:p>
          <a:p>
            <a:r>
              <a:rPr lang="hu-HU" dirty="0"/>
              <a:t>(3) Magyarországon menekültként, </a:t>
            </a:r>
            <a:r>
              <a:rPr lang="hu-HU" dirty="0" err="1"/>
              <a:t>bevándoroltként</a:t>
            </a:r>
            <a:r>
              <a:rPr lang="hu-HU" dirty="0"/>
              <a:t> vagy letelepedettként elismert minden nagykorú személynek joga van ahhoz, hogy a helyi önkormányzati képviselők és polgármesterek választásán választó legyen.</a:t>
            </a:r>
          </a:p>
          <a:p>
            <a:r>
              <a:rPr lang="hu-HU" dirty="0"/>
              <a:t>(4) Sarkalatos törvény a választójogot vagy annak teljességét magyarországi lakóhelyhez, a </a:t>
            </a:r>
            <a:r>
              <a:rPr lang="hu-HU" dirty="0" err="1"/>
              <a:t>választhatóságot</a:t>
            </a:r>
            <a:r>
              <a:rPr lang="hu-HU" dirty="0"/>
              <a:t> további feltételekhez kötheti.</a:t>
            </a:r>
            <a:r>
              <a:rPr lang="hu-HU" b="1" baseline="30000" dirty="0">
                <a:hlinkClick r:id="rId2"/>
              </a:rPr>
              <a:t> * </a:t>
            </a:r>
            <a:endParaRPr lang="hu-HU" dirty="0"/>
          </a:p>
          <a:p>
            <a:r>
              <a:rPr lang="hu-HU" dirty="0"/>
              <a:t>(5) A helyi önkormányzati képviselők és polgármesterek választásán a választópolgár lakóhelyén vagy bejelentett tartózkodási helyén választhat. A választópolgár a szavazás jogát lakóhelyén vagy bejelentett tartózkodási helyén gyakorolhatja.</a:t>
            </a:r>
          </a:p>
          <a:p>
            <a:r>
              <a:rPr lang="hu-HU" dirty="0"/>
              <a:t>(6) Nem rendelkezik választójoggal az, akit bűncselekmény elkövetése vagy belátási képességének korlátozottsága miatt a bíróság a választójogból kizárt. Nem választható az Európai Unió más tagállamának magyarországi lakóhellyel rendelkező </a:t>
            </a:r>
            <a:r>
              <a:rPr lang="hu-HU" dirty="0" err="1"/>
              <a:t>állampolgára</a:t>
            </a:r>
            <a:r>
              <a:rPr lang="hu-HU" dirty="0"/>
              <a:t>, ha az állampolgársága szerinti állam jogszabálya, bírósági vagy hatósági döntése alapján hazájában kizárták e jog gyakorlásából.</a:t>
            </a:r>
          </a:p>
          <a:p>
            <a:r>
              <a:rPr lang="hu-HU" dirty="0"/>
              <a:t>(7) Mindenkinek joga van országos népszavazáson részt venni, aki az országgyűlési képviselők választásán választó. Mindenkinek joga van helyi népszavazáson részt venni, aki a helyi önkormányzati képviselők és polgármesterek választásán választó.</a:t>
            </a:r>
          </a:p>
          <a:p>
            <a:r>
              <a:rPr lang="hu-HU" dirty="0"/>
              <a:t>(8) Minden magyar állampolgárnak joga van ahhoz, hogy rátermettségének, képzettségének és szakmai tudásának megfelelően közhivatalt viseljen. Törvény határozza meg azokat a közhivatalokat, amelyeket párt tagja vagy tisztségviselője nem tölthet be.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0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91C6A9-7195-463C-A049-D4589C33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9" y="1953718"/>
            <a:ext cx="11812479" cy="4832629"/>
          </a:xfrm>
        </p:spPr>
        <p:txBody>
          <a:bodyPr/>
          <a:lstStyle/>
          <a:p>
            <a:r>
              <a:rPr lang="hu-HU" dirty="0"/>
              <a:t>Mi az a választás?</a:t>
            </a:r>
          </a:p>
          <a:p>
            <a:pPr marL="241200" indent="0">
              <a:buNone/>
            </a:pPr>
            <a:r>
              <a:rPr lang="hu-HU" dirty="0">
                <a:solidFill>
                  <a:srgbClr val="FF0000"/>
                </a:solidFill>
              </a:rPr>
              <a:t>Állampolgári jog, amellyel részt </a:t>
            </a:r>
            <a:r>
              <a:rPr lang="hu-HU" dirty="0" err="1">
                <a:solidFill>
                  <a:srgbClr val="FF0000"/>
                </a:solidFill>
              </a:rPr>
              <a:t>vehetünk</a:t>
            </a:r>
            <a:r>
              <a:rPr lang="hu-HU" dirty="0">
                <a:solidFill>
                  <a:srgbClr val="FF0000"/>
                </a:solidFill>
              </a:rPr>
              <a:t> a közügyek gyakorlásában</a:t>
            </a:r>
          </a:p>
          <a:p>
            <a:r>
              <a:rPr lang="hu-HU" dirty="0"/>
              <a:t>Miért választunk?</a:t>
            </a:r>
          </a:p>
          <a:p>
            <a:pPr marL="241200" indent="0">
              <a:buNone/>
            </a:pPr>
            <a:r>
              <a:rPr lang="hu-HU" dirty="0">
                <a:solidFill>
                  <a:srgbClr val="FF0000"/>
                </a:solidFill>
              </a:rPr>
              <a:t>Azért, hogy képviselőket juttassunk a különböző döntéshozó testületekbe</a:t>
            </a:r>
          </a:p>
          <a:p>
            <a:r>
              <a:rPr lang="hu-HU" dirty="0"/>
              <a:t>Ki választhat?</a:t>
            </a:r>
          </a:p>
          <a:p>
            <a:pPr marL="241200" indent="0">
              <a:buNone/>
            </a:pPr>
            <a:r>
              <a:rPr lang="hu-HU" dirty="0">
                <a:solidFill>
                  <a:srgbClr val="FF0000"/>
                </a:solidFill>
              </a:rPr>
              <a:t>Minden 18 év feletti állampolgár</a:t>
            </a:r>
          </a:p>
          <a:p>
            <a:r>
              <a:rPr lang="hu-HU" dirty="0"/>
              <a:t>Kit választhat?</a:t>
            </a:r>
          </a:p>
          <a:p>
            <a:pPr marL="241200" indent="0">
              <a:buNone/>
            </a:pPr>
            <a:r>
              <a:rPr lang="hu-HU" dirty="0">
                <a:solidFill>
                  <a:srgbClr val="FF0000"/>
                </a:solidFill>
              </a:rPr>
              <a:t>Minden 18 év feletti állampolgár választható, de alapvetően az egyéni képviselőjelölteket, vagy pártokat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BBE28F6-98BD-4146-99F6-84D453C1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33" y="0"/>
            <a:ext cx="4274967" cy="24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EC7B55-E944-4CDF-B632-5DBB3CE0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22" y="73486"/>
            <a:ext cx="3896556" cy="931015"/>
          </a:xfrm>
        </p:spPr>
        <p:txBody>
          <a:bodyPr/>
          <a:lstStyle/>
          <a:p>
            <a:pPr algn="ctr"/>
            <a:r>
              <a:rPr lang="hu-HU" dirty="0"/>
              <a:t>Mit választunk?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DBF028E-9FF9-4292-8695-A583CA8C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86" y="729724"/>
            <a:ext cx="10515600" cy="4351338"/>
          </a:xfrm>
        </p:spPr>
        <p:txBody>
          <a:bodyPr/>
          <a:lstStyle/>
          <a:p>
            <a:r>
              <a:rPr lang="hu-HU" dirty="0"/>
              <a:t>1. országgyűlési képviselők, kormány</a:t>
            </a:r>
          </a:p>
          <a:p>
            <a:r>
              <a:rPr lang="hu-HU" dirty="0"/>
              <a:t>2. önkormányzati képviselők, önkormányzati testület, polgármester; megyei közgyűlés</a:t>
            </a:r>
          </a:p>
          <a:p>
            <a:r>
              <a:rPr lang="hu-HU" dirty="0"/>
              <a:t>3. képviselők delegációja az Európai Parlamentbe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BDB7D35A-40CE-4EA6-BC74-0610F9902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1" y="2466374"/>
            <a:ext cx="5697856" cy="192525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22D10E3-7498-40C7-A6F8-52F18043C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52" y="4300820"/>
            <a:ext cx="4620603" cy="25998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DC7EC01C-6AB5-476A-8A6A-29CE1F922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897"/>
            <a:ext cx="5761608" cy="29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AE86D95-92A6-4810-B476-92FC2986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0267"/>
            <a:ext cx="12192000" cy="4351338"/>
          </a:xfrm>
        </p:spPr>
        <p:txBody>
          <a:bodyPr/>
          <a:lstStyle/>
          <a:p>
            <a:r>
              <a:rPr lang="hu-HU" dirty="0"/>
              <a:t>Meghatározott időközönként; amikor a köztársasági elnök kitűzi a választás időpontját</a:t>
            </a:r>
          </a:p>
          <a:p>
            <a:r>
              <a:rPr lang="hu-HU" dirty="0"/>
              <a:t>Országgyűlési választások: 4 évente (legutóbb 2022, legközelebb 2026.) </a:t>
            </a:r>
          </a:p>
          <a:p>
            <a:r>
              <a:rPr lang="hu-HU" dirty="0"/>
              <a:t>Önkormányzati választások: 2014-ig 4 évente, azóta 5 évente (legutóbb 2019, legközelebb 2024.)</a:t>
            </a:r>
          </a:p>
          <a:p>
            <a:r>
              <a:rPr lang="hu-HU" dirty="0"/>
              <a:t>EP-választások: 5 évente (legutóbb 2019, legközelebb 2024.)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xmlns="" id="{6F9A9012-BDDF-4370-819D-9FB7FC23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17" y="18255"/>
            <a:ext cx="4349318" cy="1153597"/>
          </a:xfrm>
        </p:spPr>
        <p:txBody>
          <a:bodyPr/>
          <a:lstStyle/>
          <a:p>
            <a:pPr algn="ctr"/>
            <a:r>
              <a:rPr lang="hu-HU" dirty="0"/>
              <a:t>Mikor választunk?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87CFD6B-486C-4B6D-91A8-7DB4F876DCAF}"/>
              </a:ext>
            </a:extLst>
          </p:cNvPr>
          <p:cNvSpPr txBox="1"/>
          <p:nvPr/>
        </p:nvSpPr>
        <p:spPr>
          <a:xfrm>
            <a:off x="2358501" y="3830623"/>
            <a:ext cx="747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i="1" dirty="0"/>
              <a:t>Mikor választunk még?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A2451965-6EF5-48EB-A176-BB3AEA53512F}"/>
              </a:ext>
            </a:extLst>
          </p:cNvPr>
          <p:cNvSpPr txBox="1"/>
          <p:nvPr/>
        </p:nvSpPr>
        <p:spPr>
          <a:xfrm>
            <a:off x="53266" y="4651625"/>
            <a:ext cx="11496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/>
              <a:t>Időközi választás</a:t>
            </a:r>
            <a:r>
              <a:rPr lang="hu-HU" sz="2800" dirty="0"/>
              <a:t>: egy képviselői mandátum lejárta után a ciklus kitöltésére vonatkozó választás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/>
              <a:t>Előrehozott választás</a:t>
            </a:r>
            <a:r>
              <a:rPr lang="hu-HU" sz="2800" dirty="0"/>
              <a:t>: a testület munkájának lejárta a mandátum kitöltése nélkül; új választás új képviselői ciklussal</a:t>
            </a:r>
          </a:p>
        </p:txBody>
      </p:sp>
    </p:spTree>
    <p:extLst>
      <p:ext uri="{BB962C8B-B14F-4D97-AF65-F5344CB8AC3E}">
        <p14:creationId xmlns:p14="http://schemas.microsoft.com/office/powerpoint/2010/main" val="28752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D580383-240E-4779-821C-53523BC2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06" y="81039"/>
            <a:ext cx="4692588" cy="1206223"/>
          </a:xfrm>
        </p:spPr>
        <p:txBody>
          <a:bodyPr/>
          <a:lstStyle/>
          <a:p>
            <a:pPr algn="ctr"/>
            <a:r>
              <a:rPr lang="hu-HU" dirty="0"/>
              <a:t>Hogyan választunk?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xmlns="" id="{E475EF05-B6EA-4E47-B212-4EA0F89BE945}"/>
              </a:ext>
            </a:extLst>
          </p:cNvPr>
          <p:cNvSpPr/>
          <p:nvPr/>
        </p:nvSpPr>
        <p:spPr>
          <a:xfrm rot="2441398">
            <a:off x="4234650" y="909124"/>
            <a:ext cx="1207363" cy="1935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xmlns="" id="{BEFFB6B1-AE99-4A5F-9B0B-E6627EA2B59B}"/>
              </a:ext>
            </a:extLst>
          </p:cNvPr>
          <p:cNvSpPr/>
          <p:nvPr/>
        </p:nvSpPr>
        <p:spPr>
          <a:xfrm rot="19032997">
            <a:off x="6738288" y="902046"/>
            <a:ext cx="1207363" cy="1935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A55289E-D476-428A-84A1-AF52B442A278}"/>
              </a:ext>
            </a:extLst>
          </p:cNvPr>
          <p:cNvSpPr txBox="1"/>
          <p:nvPr/>
        </p:nvSpPr>
        <p:spPr>
          <a:xfrm>
            <a:off x="47486" y="2806643"/>
            <a:ext cx="6427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Egyéni jelöltek választása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 aki több szavazatot kap, az a győztes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 </a:t>
            </a:r>
            <a:r>
              <a:rPr lang="hu-HU" sz="2800" u="sng" dirty="0">
                <a:sym typeface="Wingdings" panose="05000000000000000000" pitchFamily="2" charset="2"/>
              </a:rPr>
              <a:t>TÖBBSÉGI VÁLASZTÁSI RENDSZER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i="1" dirty="0">
                <a:sym typeface="Wingdings" panose="05000000000000000000" pitchFamily="2" charset="2"/>
              </a:rPr>
              <a:t>Mi alapján döntünk ilyenkor?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i="1" dirty="0">
                <a:sym typeface="Wingdings" panose="05000000000000000000" pitchFamily="2" charset="2"/>
              </a:rPr>
              <a:t>Milyen eredménye lesz a képviselői helyek megoszlásának?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Pártok népszerűsége ≠ képviselői helyek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Jellemzően kétesélyes szavazások, pl. Egyesült Államok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815E2F1-538D-442F-956C-0F743065D9BC}"/>
              </a:ext>
            </a:extLst>
          </p:cNvPr>
          <p:cNvSpPr txBox="1"/>
          <p:nvPr/>
        </p:nvSpPr>
        <p:spPr>
          <a:xfrm>
            <a:off x="6391922" y="2806643"/>
            <a:ext cx="5752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Pártok választása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 a képviselői helyek a leadott szavazatok arányában oszlanak meg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</a:t>
            </a:r>
            <a:r>
              <a:rPr lang="hu-HU" sz="2800" u="sng" dirty="0">
                <a:sym typeface="Wingdings" panose="05000000000000000000" pitchFamily="2" charset="2"/>
              </a:rPr>
              <a:t>ARÁNYOS VÁLASZTÁSI RENDSZER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u="sng" dirty="0">
                <a:sym typeface="Wingdings" panose="05000000000000000000" pitchFamily="2" charset="2"/>
              </a:rPr>
              <a:t>Pártlisták</a:t>
            </a:r>
            <a:r>
              <a:rPr lang="hu-HU" sz="2800" dirty="0">
                <a:sym typeface="Wingdings" panose="05000000000000000000" pitchFamily="2" charset="2"/>
              </a:rPr>
              <a:t> kialakítása: a vezető politikusok szerepelnek az első helyeken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i="1" dirty="0">
                <a:sym typeface="Wingdings" panose="05000000000000000000" pitchFamily="2" charset="2"/>
              </a:rPr>
              <a:t>Mi alapján döntünk ilyenkor? </a:t>
            </a:r>
            <a:endParaRPr lang="hu-HU" sz="2800" i="1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FCF56BBF-3277-4067-A516-B6BABDAA484F}"/>
              </a:ext>
            </a:extLst>
          </p:cNvPr>
          <p:cNvSpPr/>
          <p:nvPr/>
        </p:nvSpPr>
        <p:spPr>
          <a:xfrm>
            <a:off x="2882283" y="1600419"/>
            <a:ext cx="6427433" cy="120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Magyarország arányosságra törekvő, vegyes választási rendszert működtet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xmlns="" id="{10417113-9227-40AF-A301-317C24DE06E8}"/>
              </a:ext>
            </a:extLst>
          </p:cNvPr>
          <p:cNvSpPr/>
          <p:nvPr/>
        </p:nvSpPr>
        <p:spPr>
          <a:xfrm>
            <a:off x="9459993" y="1600419"/>
            <a:ext cx="2507106" cy="120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dirty="0"/>
              <a:t>Ez mit jelent?</a:t>
            </a:r>
          </a:p>
        </p:txBody>
      </p:sp>
    </p:spTree>
    <p:extLst>
      <p:ext uri="{BB962C8B-B14F-4D97-AF65-F5344CB8AC3E}">
        <p14:creationId xmlns:p14="http://schemas.microsoft.com/office/powerpoint/2010/main" val="5143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1791113-36F3-4988-B999-EBCD6A03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793" y="0"/>
            <a:ext cx="3923190" cy="1091453"/>
          </a:xfrm>
        </p:spPr>
        <p:txBody>
          <a:bodyPr/>
          <a:lstStyle/>
          <a:p>
            <a:pPr algn="ctr"/>
            <a:r>
              <a:rPr lang="hu-HU" dirty="0"/>
              <a:t>Hol választunk?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3064498-82AA-49B8-8BBA-E903B17D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44" y="911225"/>
            <a:ext cx="11839112" cy="4351338"/>
          </a:xfrm>
        </p:spPr>
        <p:txBody>
          <a:bodyPr/>
          <a:lstStyle/>
          <a:p>
            <a:r>
              <a:rPr lang="hu-HU" dirty="0"/>
              <a:t>Alapvetően az állandó lakóhely szerinti </a:t>
            </a:r>
            <a:r>
              <a:rPr lang="hu-HU" u="sng" dirty="0"/>
              <a:t>választókörzetben</a:t>
            </a:r>
          </a:p>
          <a:p>
            <a:r>
              <a:rPr lang="hu-HU" dirty="0"/>
              <a:t>(Kérvényezhető a lakóhelytől eltérő szavazás, vagy mozgó urna igénylése)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9F7E555-982C-4739-96F5-7EF09787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520605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02A3842-E3BC-4F1D-8426-8E7DAECA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34" y="1"/>
            <a:ext cx="741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AF7319-5BA0-4E2E-B929-DF930841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527"/>
          </a:xfrm>
        </p:spPr>
        <p:txBody>
          <a:bodyPr/>
          <a:lstStyle/>
          <a:p>
            <a:pPr algn="ctr"/>
            <a:r>
              <a:rPr lang="hu-HU" dirty="0"/>
              <a:t>A magyar választási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194DD05-E5D0-4517-A381-05A85852F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9" y="1166906"/>
            <a:ext cx="10515600" cy="4351338"/>
          </a:xfrm>
        </p:spPr>
        <p:txBody>
          <a:bodyPr/>
          <a:lstStyle/>
          <a:p>
            <a:r>
              <a:rPr lang="hu-HU" dirty="0"/>
              <a:t>Közvetlen és titkos választás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6317807-6AC0-400A-AE2C-20E679E0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46" y="1767100"/>
            <a:ext cx="9155837" cy="4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6A6AD14-E257-475F-9EE3-EF47922E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42" y="174379"/>
            <a:ext cx="10515600" cy="6572650"/>
          </a:xfrm>
        </p:spPr>
        <p:txBody>
          <a:bodyPr>
            <a:normAutofit/>
          </a:bodyPr>
          <a:lstStyle/>
          <a:p>
            <a:r>
              <a:rPr lang="hu-HU" u="sng" dirty="0"/>
              <a:t>Az országgyűlési választások rendszere:</a:t>
            </a:r>
            <a:r>
              <a:rPr lang="hu-HU" dirty="0"/>
              <a:t> vegyes választás</a:t>
            </a:r>
            <a:endParaRPr lang="hu-HU" u="sng" dirty="0"/>
          </a:p>
          <a:p>
            <a:r>
              <a:rPr lang="hu-HU" dirty="0"/>
              <a:t>106 egyéni képviselő</a:t>
            </a:r>
          </a:p>
          <a:p>
            <a:r>
              <a:rPr lang="hu-HU" dirty="0"/>
              <a:t>93 pártlistás képviselő</a:t>
            </a:r>
          </a:p>
          <a:p>
            <a:r>
              <a:rPr lang="hu-HU" dirty="0">
                <a:sym typeface="Wingdings" panose="05000000000000000000" pitchFamily="2" charset="2"/>
              </a:rPr>
              <a:t> Minden állampolgárnak 2 szavazata van!</a:t>
            </a:r>
            <a:endParaRPr lang="hu-HU" dirty="0"/>
          </a:p>
          <a:p>
            <a:r>
              <a:rPr lang="hu-HU" dirty="0"/>
              <a:t>(</a:t>
            </a:r>
            <a:r>
              <a:rPr lang="hu-HU" i="1" dirty="0"/>
              <a:t>A határon túli magyarok csak pártlistára szavazhatnak)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u="sng" dirty="0">
                <a:solidFill>
                  <a:srgbClr val="FF0000"/>
                </a:solidFill>
              </a:rPr>
              <a:t>EGYFORDULÓS VÁLASZTÁS!</a:t>
            </a:r>
          </a:p>
          <a:p>
            <a:endParaRPr lang="hu-HU" b="1" u="sng" dirty="0">
              <a:solidFill>
                <a:srgbClr val="FF0000"/>
              </a:solidFill>
            </a:endParaRPr>
          </a:p>
          <a:p>
            <a:endParaRPr lang="hu-HU" b="1" u="sng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95AD522-371A-4DEE-ADF8-9FE20E285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07" y="2831189"/>
            <a:ext cx="7119151" cy="36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525</Words>
  <Application>Microsoft Office PowerPoint</Application>
  <PresentationFormat>Egyéni</PresentationFormat>
  <Paragraphs>77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 magyar választási rendszer</vt:lpstr>
      <vt:lpstr>Magyarország alaptörvénye, XXIII. cikk</vt:lpstr>
      <vt:lpstr>PowerPoint bemutató</vt:lpstr>
      <vt:lpstr>Mit választunk?</vt:lpstr>
      <vt:lpstr>Mikor választunk?</vt:lpstr>
      <vt:lpstr>Hogyan választunk?</vt:lpstr>
      <vt:lpstr>Hol választunk?</vt:lpstr>
      <vt:lpstr>A magyar választási rendszer</vt:lpstr>
      <vt:lpstr>PowerPoint bemutató</vt:lpstr>
      <vt:lpstr>A népszavazások kérdése (AT: Az Állam, 8. cikk)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választási rendszer</dc:title>
  <dc:creator>Olexa</dc:creator>
  <cp:lastModifiedBy>Keglevich</cp:lastModifiedBy>
  <cp:revision>12</cp:revision>
  <dcterms:created xsi:type="dcterms:W3CDTF">2022-01-26T07:57:50Z</dcterms:created>
  <dcterms:modified xsi:type="dcterms:W3CDTF">2024-09-15T20:28:31Z</dcterms:modified>
</cp:coreProperties>
</file>