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EA4176-7A64-4969-A699-0810AD41A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B0252DF-42A0-45D8-9052-BEF148DFD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AEA6BC2-750F-437C-BDE3-50A55F63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75F10A5-E6F4-4623-AF95-7E260FDD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28D6172-ADAB-4696-B31D-15950390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3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80E7949-5E7B-4004-8754-02CA70C6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F738E4AD-A8DD-4C1E-8F45-644CCF73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E0DF8D4-A241-4E7E-B6D7-D3786E51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33CD4D7-6E91-46A0-8F06-4876ACEA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6DEE238-AA9D-4F99-81DF-7C36D1F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1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E1B97CC-1996-44A5-953A-2C14940BA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4773910-DAF1-48B6-862D-A5E61E3FA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73B30A6-7D81-4E4E-A67D-6953FD5C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117FF9E-E9DB-494A-A845-0457EA1F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78766AF-5C64-465D-B1FA-445C4681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1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FC007C-4CFD-4079-A78E-6D1492A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415FBB4-7194-4F9A-933D-95CCE74E5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84752CF-64D5-47A5-B37D-9B8C4548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C2945C3-0B8F-4718-9A46-E9C80647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DA28A40-FCD8-49B3-B1CF-E4EDE5D2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09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8FA6F21-1BDF-4D8B-AAD6-796D3196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DC7EC9A-6A48-4107-AEAC-76A7EB320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7526FA8-BAA5-47FB-B55A-FE5EB13B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4101566-039D-47EB-AB39-552AB741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F885B2C-D5C2-4F43-A503-FBAABB0D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31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DD7EABD-B8F9-4F2F-8587-54320A28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D6DC817-3637-4BFD-9974-225CE8322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9496704-BA2D-4E61-863C-65F31810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8A79867-2F0F-40FB-8736-8083A459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0428C05-674C-4FD8-A7BB-500E5A8A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985D2CA-ABEC-46FB-9B4B-3C7DB829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61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0BA850-CC5C-4EF0-8198-C3A177A4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FAE70F0-8B2A-48B6-8CF0-525B6426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8DCB6F1-F982-4EBB-9EEF-DD39EBA8A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E125335-FAF5-420B-A911-E63451360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125F9385-EB0C-41B7-8937-E0C042CC0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593799F5-5F84-454E-9BAE-51AB2251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41516217-08A1-48FF-9A39-AC17A6BB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0F61DFF1-BD30-4851-82D5-8F3C71B7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78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EBA127-CDB0-42E8-AAA2-F360784F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98ABCC58-CF54-4C7D-84F3-A744F832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B0014DC5-CE09-4D11-9EE9-93F747C1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4D0725F-711A-4436-B115-04010B86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9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15FE066F-B0CF-431F-9FB0-9A123EB2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E519BF1F-18D0-471A-BCD8-A77413D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24BBF02-0467-48AA-8A14-4BB731FD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93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7FA8DD-7632-4B77-8DDD-2F143495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F68166E-E6FD-4ED6-9166-A395CDCE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C97A526-C8BC-4B4F-BD5D-5ADE62D8E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A604492-205F-4124-9614-26DD01ED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CEAC587-DA42-4F7D-92DD-C84FBD0F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013FA42-BB3F-4424-86CC-9ABEDF29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78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D9B8435-11CB-4C42-90CB-4F258440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73299686-6E87-4D9A-874C-72C7A89D9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1FB29E9-2ADA-46FD-A153-26DF62EC6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D9F2575-3B53-4291-AEAC-C82CDC06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8037EA6-A38D-40B1-B063-1CEAE655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BC8A3CD-A4C3-4C15-8ABF-842827AD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69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F5E2B3FD-DCE0-47DC-8512-DCC50EC3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517415E-EBC1-4ECF-9E65-AFB299920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662DD63-3E69-4296-9AA1-4981F4E00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49A3-6B9F-40A4-8116-4022BB2E3E43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73A4FB9-6A5A-4911-AEFE-5EAB1732B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2DAA742-84B7-4F9A-86EE-DEBB85498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74E2-3456-458D-8519-E9578AC1A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6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B4DEF4-5B51-4A0C-BE74-F8917C280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Életünk jellemzői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794D41C-13B0-4DA2-8502-B182CFC9F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generációk közötti különbségek</a:t>
            </a:r>
          </a:p>
        </p:txBody>
      </p:sp>
    </p:spTree>
    <p:extLst>
      <p:ext uri="{BB962C8B-B14F-4D97-AF65-F5344CB8AC3E}">
        <p14:creationId xmlns:p14="http://schemas.microsoft.com/office/powerpoint/2010/main" val="34392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A57750F-4D5F-4909-B351-19EFC0A1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38188"/>
          </a:xfrm>
        </p:spPr>
        <p:txBody>
          <a:bodyPr/>
          <a:lstStyle/>
          <a:p>
            <a:pPr algn="ctr"/>
            <a:r>
              <a:rPr lang="hu-HU" dirty="0"/>
              <a:t>Baby boom/ </a:t>
            </a:r>
            <a:r>
              <a:rPr lang="hu-HU" dirty="0" err="1"/>
              <a:t>boomerek</a:t>
            </a:r>
            <a:r>
              <a:rPr lang="hu-HU" dirty="0"/>
              <a:t> (1945-1965)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97397FA-E733-4DB2-9FCD-5E1A4EE4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056444"/>
            <a:ext cx="5628442" cy="5681707"/>
          </a:xfrm>
        </p:spPr>
        <p:txBody>
          <a:bodyPr>
            <a:normAutofit/>
          </a:bodyPr>
          <a:lstStyle/>
          <a:p>
            <a:r>
              <a:rPr lang="hu-HU" dirty="0"/>
              <a:t>Háború utáni népességrobbanás</a:t>
            </a:r>
          </a:p>
          <a:p>
            <a:endParaRPr lang="hu-HU" dirty="0"/>
          </a:p>
          <a:p>
            <a:r>
              <a:rPr lang="hu-HU" dirty="0">
                <a:sym typeface="Wingdings" panose="05000000000000000000" pitchFamily="2" charset="2"/>
              </a:rPr>
              <a:t> NINCS HÁBORÚS TAPASZTALAT</a:t>
            </a:r>
          </a:p>
          <a:p>
            <a:r>
              <a:rPr lang="hu-HU" dirty="0">
                <a:sym typeface="Wingdings" panose="05000000000000000000" pitchFamily="2" charset="2"/>
              </a:rPr>
              <a:t>De! Vietnam, hidegháború</a:t>
            </a:r>
          </a:p>
          <a:p>
            <a:r>
              <a:rPr lang="hu-HU" dirty="0">
                <a:sym typeface="Wingdings" panose="05000000000000000000" pitchFamily="2" charset="2"/>
              </a:rPr>
              <a:t> lázadás, frusztráltság, új világfelfogás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Nagyszámú generáció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Mai 60-70 évesek</a:t>
            </a:r>
          </a:p>
          <a:p>
            <a:r>
              <a:rPr lang="hu-HU" dirty="0">
                <a:sym typeface="Wingdings" panose="05000000000000000000" pitchFamily="2" charset="2"/>
              </a:rPr>
              <a:t> konfliktusok a fiatalokkal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17CC9E5-DB5C-4720-BDC5-CEBF908FA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14" y="979045"/>
            <a:ext cx="6254086" cy="35219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4EAE29CB-679E-4882-990C-2C451DA47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77" y="2215186"/>
            <a:ext cx="5583123" cy="462455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2899B39-12E9-4EF0-B2EA-9156136E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14" y="1542654"/>
            <a:ext cx="6254086" cy="425106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EB065F11-780F-4E29-BB93-F0BD662EB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13" y="1904968"/>
            <a:ext cx="6254087" cy="4228509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8494255-51C7-42EB-9E8F-A3D66F0ED501}"/>
              </a:ext>
            </a:extLst>
          </p:cNvPr>
          <p:cNvSpPr txBox="1"/>
          <p:nvPr/>
        </p:nvSpPr>
        <p:spPr>
          <a:xfrm rot="1623208">
            <a:off x="1023830" y="2482913"/>
            <a:ext cx="114154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0" b="1" dirty="0">
                <a:solidFill>
                  <a:srgbClr val="FF0000"/>
                </a:solidFill>
              </a:rPr>
              <a:t>OK BOOMER</a:t>
            </a:r>
          </a:p>
        </p:txBody>
      </p:sp>
    </p:spTree>
    <p:extLst>
      <p:ext uri="{BB962C8B-B14F-4D97-AF65-F5344CB8AC3E}">
        <p14:creationId xmlns:p14="http://schemas.microsoft.com/office/powerpoint/2010/main" val="19956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DFBD50-0CF4-4095-80B7-71DDD579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126964"/>
          </a:xfrm>
        </p:spPr>
        <p:txBody>
          <a:bodyPr/>
          <a:lstStyle/>
          <a:p>
            <a:pPr algn="ctr"/>
            <a:r>
              <a:rPr lang="hu-HU" dirty="0"/>
              <a:t>X generáció (1965-1980)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0AB8904-2770-4E06-9118-AA10CC46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91955"/>
            <a:ext cx="6196614" cy="5747789"/>
          </a:xfrm>
        </p:spPr>
        <p:txBody>
          <a:bodyPr>
            <a:normAutofit fontScale="92500"/>
          </a:bodyPr>
          <a:lstStyle/>
          <a:p>
            <a:r>
              <a:rPr lang="hu-HU" dirty="0">
                <a:solidFill>
                  <a:srgbClr val="FF0000"/>
                </a:solidFill>
              </a:rPr>
              <a:t>Technológiai fejlődés lesz a különbségtétel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/>
              <a:t>Megjelenik a számítástechnika</a:t>
            </a:r>
          </a:p>
          <a:p>
            <a:endParaRPr lang="hu-HU" dirty="0"/>
          </a:p>
          <a:p>
            <a:r>
              <a:rPr lang="hu-HU" dirty="0"/>
              <a:t>Munkaerőpiac: elhelyezkedési nehézségek</a:t>
            </a:r>
          </a:p>
          <a:p>
            <a:r>
              <a:rPr lang="hu-HU" dirty="0"/>
              <a:t>Keményen dolgozó generáció</a:t>
            </a:r>
          </a:p>
          <a:p>
            <a:endParaRPr lang="hu-HU" dirty="0"/>
          </a:p>
          <a:p>
            <a:r>
              <a:rPr lang="hu-HU" dirty="0"/>
              <a:t>Felnőttkori kihívások: internethasználat kérdése</a:t>
            </a:r>
          </a:p>
          <a:p>
            <a:r>
              <a:rPr lang="hu-HU" dirty="0"/>
              <a:t>Fel kell venni a tempót a változó világgal</a:t>
            </a:r>
          </a:p>
          <a:p>
            <a:endParaRPr lang="hu-HU" dirty="0"/>
          </a:p>
          <a:p>
            <a:r>
              <a:rPr lang="hu-HU" dirty="0"/>
              <a:t>„szüleink generációja”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F64C194-5E52-4BE1-8814-C112F1E3D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47" y="886381"/>
            <a:ext cx="5658052" cy="438251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FE7B469B-5543-4013-98E4-4A7024C32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15" y="2284570"/>
            <a:ext cx="5983547" cy="400668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6DF9A568-A09E-4677-911A-FA50560AA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84" y="3279408"/>
            <a:ext cx="6196615" cy="35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CB35D0-DD41-4C59-89AA-DBF12D69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„Y generáció/ezredfordulósok” (1981-2000)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3F43669-F351-4B79-9E6E-DB634ACB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1851"/>
            <a:ext cx="5450890" cy="524670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digitális nemzedék első hulláma</a:t>
            </a:r>
          </a:p>
          <a:p>
            <a:endParaRPr lang="hu-HU" dirty="0"/>
          </a:p>
          <a:p>
            <a:r>
              <a:rPr lang="hu-HU" dirty="0"/>
              <a:t>TV, mobiltelefon, internethasználat megjelenése</a:t>
            </a:r>
          </a:p>
          <a:p>
            <a:endParaRPr lang="hu-HU" dirty="0"/>
          </a:p>
          <a:p>
            <a:r>
              <a:rPr lang="hu-HU" dirty="0"/>
              <a:t>Bumeráng-generáció: együttélés a szülőkkel</a:t>
            </a:r>
          </a:p>
          <a:p>
            <a:endParaRPr lang="hu-HU" dirty="0"/>
          </a:p>
          <a:p>
            <a:r>
              <a:rPr lang="hu-HU" dirty="0"/>
              <a:t>Pályakezdési nehézségek</a:t>
            </a:r>
          </a:p>
          <a:p>
            <a:r>
              <a:rPr lang="hu-HU" dirty="0"/>
              <a:t>Önálló egzisztencia hiánya</a:t>
            </a:r>
          </a:p>
          <a:p>
            <a:endParaRPr lang="hu-HU" dirty="0"/>
          </a:p>
          <a:p>
            <a:r>
              <a:rPr lang="hu-HU" dirty="0"/>
              <a:t>Az én </a:t>
            </a:r>
            <a:r>
              <a:rPr lang="hu-HU"/>
              <a:t>generációm </a:t>
            </a:r>
            <a:r>
              <a:rPr lang="hu-HU" smtClean="0"/>
              <a:t>(</a:t>
            </a:r>
            <a:r>
              <a:rPr lang="hu-HU" i="1" smtClean="0"/>
              <a:t>Olexa </a:t>
            </a:r>
            <a:r>
              <a:rPr lang="hu-HU" i="1" dirty="0"/>
              <a:t>G.)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B29B672-3325-493D-9E32-2F7AD06F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2" y="986802"/>
            <a:ext cx="4739936" cy="4076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56BA342-0960-40E3-BC0D-8A92095D2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16" y="2098829"/>
            <a:ext cx="7069584" cy="353479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76BACEF-EBB0-4B68-B075-13301D43D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6" y="3292488"/>
            <a:ext cx="5321378" cy="35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1EEF8A0-9D30-4222-A8AD-7216B5D0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Z generáció (2001-2010)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617070F-AAB6-4BD3-9B95-0A7C78D3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0326"/>
            <a:ext cx="5601810" cy="516680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Digitális bennszülöttek</a:t>
            </a:r>
          </a:p>
          <a:p>
            <a:endParaRPr lang="hu-HU" dirty="0"/>
          </a:p>
          <a:p>
            <a:r>
              <a:rPr lang="hu-HU" dirty="0"/>
              <a:t>Soha nem éltek internet nélkül</a:t>
            </a:r>
          </a:p>
          <a:p>
            <a:endParaRPr lang="hu-HU" dirty="0"/>
          </a:p>
          <a:p>
            <a:r>
              <a:rPr lang="hu-HU" dirty="0"/>
              <a:t>Klímaszorongás: félelem a visszafordíthatatlan környezeti károktól</a:t>
            </a:r>
          </a:p>
          <a:p>
            <a:endParaRPr lang="hu-HU" dirty="0"/>
          </a:p>
          <a:p>
            <a:r>
              <a:rPr lang="hu-HU" dirty="0"/>
              <a:t>Multikulturalizmus, sokszínűség</a:t>
            </a:r>
          </a:p>
          <a:p>
            <a:endParaRPr lang="hu-HU" dirty="0"/>
          </a:p>
          <a:p>
            <a:r>
              <a:rPr lang="hu-HU" dirty="0"/>
              <a:t>Az Önök generációja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1C16C92-7A31-4D7F-8E4F-CC42B9E3C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24" y="1002089"/>
            <a:ext cx="5959876" cy="335243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7FE3687-80B6-4274-BBD8-082E0398A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28" y="2142016"/>
            <a:ext cx="7100471" cy="346424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D55C7276-CFC1-4C73-98BC-43412A8BA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30" y="3824796"/>
            <a:ext cx="4610469" cy="30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E96E71B-5ACF-4D19-937F-B8EBA519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Alfa-generáció (2010- 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3674867-8824-43F3-BB6D-DBB6E4AD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8" y="1701337"/>
            <a:ext cx="6095260" cy="4939160"/>
          </a:xfrm>
        </p:spPr>
        <p:txBody>
          <a:bodyPr/>
          <a:lstStyle/>
          <a:p>
            <a:r>
              <a:rPr lang="hu-HU" dirty="0"/>
              <a:t>Soha nem éltek OKOSTELEFON nélkül</a:t>
            </a:r>
          </a:p>
          <a:p>
            <a:endParaRPr lang="hu-HU" dirty="0"/>
          </a:p>
          <a:p>
            <a:r>
              <a:rPr lang="hu-HU" dirty="0"/>
              <a:t>VR-technológia, robotika</a:t>
            </a:r>
          </a:p>
          <a:p>
            <a:endParaRPr lang="hu-HU" dirty="0"/>
          </a:p>
          <a:p>
            <a:r>
              <a:rPr lang="hu-HU" dirty="0"/>
              <a:t>???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FFE743E-EEBA-4663-949C-37B8A6A8E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74" y="1178510"/>
            <a:ext cx="5809326" cy="387288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0D3B1F8F-9140-4C07-A292-354913197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51" y="2250490"/>
            <a:ext cx="5151549" cy="3429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E86EC261-5C6E-4CF3-8E92-A27D019A7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0" y="4380569"/>
            <a:ext cx="5223029" cy="24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16055EE-D9A1-4672-9066-E5E60AED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84922"/>
          </a:xfrm>
        </p:spPr>
        <p:txBody>
          <a:bodyPr/>
          <a:lstStyle/>
          <a:p>
            <a:pPr algn="ctr"/>
            <a:r>
              <a:rPr lang="hu-HU" dirty="0"/>
              <a:t>A generációs ellentétek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A3535D3A-5E8A-4D35-B743-B0C309228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2" y="1003178"/>
            <a:ext cx="3648721" cy="5471071"/>
          </a:xfrm>
        </p:spPr>
      </p:pic>
    </p:spTree>
    <p:extLst>
      <p:ext uri="{BB962C8B-B14F-4D97-AF65-F5344CB8AC3E}">
        <p14:creationId xmlns:p14="http://schemas.microsoft.com/office/powerpoint/2010/main" val="11784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9F67FCF-4E36-47F2-B7EB-7F1A96BF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07673"/>
            <a:ext cx="11102266" cy="1325563"/>
          </a:xfrm>
        </p:spPr>
        <p:txBody>
          <a:bodyPr/>
          <a:lstStyle/>
          <a:p>
            <a:r>
              <a:rPr lang="hu-HU" dirty="0"/>
              <a:t>Hány generáció </a:t>
            </a:r>
            <a:r>
              <a:rPr lang="hu-HU" dirty="0" err="1"/>
              <a:t>különböztethető</a:t>
            </a:r>
            <a:r>
              <a:rPr lang="hu-HU" dirty="0"/>
              <a:t> meg a képen?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2D824A77-5F3C-4E76-B46D-1660AB944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99" y="1230075"/>
            <a:ext cx="8607540" cy="5428178"/>
          </a:xfrm>
        </p:spPr>
      </p:pic>
    </p:spTree>
    <p:extLst>
      <p:ext uri="{BB962C8B-B14F-4D97-AF65-F5344CB8AC3E}">
        <p14:creationId xmlns:p14="http://schemas.microsoft.com/office/powerpoint/2010/main" val="13556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E2C4548-283B-4308-9687-A600FDDC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1134"/>
          </a:xfrm>
        </p:spPr>
        <p:txBody>
          <a:bodyPr/>
          <a:lstStyle/>
          <a:p>
            <a:pPr algn="ctr"/>
            <a:r>
              <a:rPr lang="hu-HU" dirty="0"/>
              <a:t>Generáció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E16950A-FA30-42F6-B123-76452F8F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790112"/>
            <a:ext cx="11816179" cy="5930283"/>
          </a:xfrm>
        </p:spPr>
        <p:txBody>
          <a:bodyPr>
            <a:normAutofit/>
          </a:bodyPr>
          <a:lstStyle/>
          <a:p>
            <a:r>
              <a:rPr lang="hu-HU" dirty="0"/>
              <a:t>Mi az, hogy generáció?</a:t>
            </a:r>
          </a:p>
          <a:p>
            <a:endParaRPr lang="hu-HU" dirty="0"/>
          </a:p>
          <a:p>
            <a:r>
              <a:rPr lang="hu-HU" i="1" dirty="0"/>
              <a:t>Magyar Értelmező Szótár: </a:t>
            </a:r>
            <a:r>
              <a:rPr lang="hu-HU" dirty="0"/>
              <a:t>1. nemzedék 2. egy-egy nemzedék felnövekedésére számított idő (25-30 év), emberöltő</a:t>
            </a:r>
          </a:p>
          <a:p>
            <a:endParaRPr lang="hu-HU" i="1" dirty="0"/>
          </a:p>
          <a:p>
            <a:r>
              <a:rPr lang="hu-HU" i="1" dirty="0"/>
              <a:t>Wikiszótár: </a:t>
            </a:r>
            <a:r>
              <a:rPr lang="hu-HU" dirty="0"/>
              <a:t>1. Ugyanakkor születettek korcsoportja, ugyanazon időben, egy korban élő, nagyjából azonos korú emberek összessége, nemzedék.</a:t>
            </a:r>
          </a:p>
          <a:p>
            <a:r>
              <a:rPr lang="hu-HU" dirty="0"/>
              <a:t>2. Egymást felváltó korcsoportok közül egy; az egymást felváltó utódok összessége egy családban, csoportban, közösségben.</a:t>
            </a:r>
          </a:p>
          <a:p>
            <a:r>
              <a:rPr lang="hu-HU" dirty="0"/>
              <a:t>3. Emberöltő; annyi idő, amennyi egy-egy emberi korcsoport felnövekedéséhez, kifejlődéséhez szükséges (25-30 év)</a:t>
            </a:r>
          </a:p>
        </p:txBody>
      </p:sp>
    </p:spTree>
    <p:extLst>
      <p:ext uri="{BB962C8B-B14F-4D97-AF65-F5344CB8AC3E}">
        <p14:creationId xmlns:p14="http://schemas.microsoft.com/office/powerpoint/2010/main" val="32338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AC10A3A1-4DE0-4C44-B646-1BCDBCD5D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33291"/>
            <a:ext cx="9099611" cy="6824709"/>
          </a:xfr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4E4F0416-195E-41EC-ABE6-A08724352754}"/>
              </a:ext>
            </a:extLst>
          </p:cNvPr>
          <p:cNvSpPr/>
          <p:nvPr/>
        </p:nvSpPr>
        <p:spPr>
          <a:xfrm>
            <a:off x="7377344" y="4714043"/>
            <a:ext cx="3622089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2 szülő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3C31280B-39EF-4759-81F1-39D5159B79AE}"/>
              </a:ext>
            </a:extLst>
          </p:cNvPr>
          <p:cNvSpPr/>
          <p:nvPr/>
        </p:nvSpPr>
        <p:spPr>
          <a:xfrm>
            <a:off x="8096435" y="3586579"/>
            <a:ext cx="3622089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4 nagyszülő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333BE867-1D51-46B1-BC45-0CB70EBB79E0}"/>
              </a:ext>
            </a:extLst>
          </p:cNvPr>
          <p:cNvSpPr/>
          <p:nvPr/>
        </p:nvSpPr>
        <p:spPr>
          <a:xfrm>
            <a:off x="8454501" y="2459115"/>
            <a:ext cx="3622089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8 dédnagyszülő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57640828-06A4-4B04-A67F-21552999D264}"/>
              </a:ext>
            </a:extLst>
          </p:cNvPr>
          <p:cNvSpPr/>
          <p:nvPr/>
        </p:nvSpPr>
        <p:spPr>
          <a:xfrm>
            <a:off x="8569911" y="1442622"/>
            <a:ext cx="3622089" cy="84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16 üknagyszülő</a:t>
            </a:r>
          </a:p>
        </p:txBody>
      </p:sp>
    </p:spTree>
    <p:extLst>
      <p:ext uri="{BB962C8B-B14F-4D97-AF65-F5344CB8AC3E}">
        <p14:creationId xmlns:p14="http://schemas.microsoft.com/office/powerpoint/2010/main" val="41809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66F8F83-F8B1-4720-9F54-AECD72CD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Facebook-, és fórumbölcsesség 2021-ből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FDF4DEF-4975-43D4-AE31-2557A474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269506"/>
            <a:ext cx="12046998" cy="5570237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hu-HU" dirty="0"/>
              <a:t>Ahhoz, hogy megszülethessünk szükségünk van:</a:t>
            </a:r>
          </a:p>
          <a:p>
            <a:pPr fontAlgn="base"/>
            <a:r>
              <a:rPr lang="hu-HU" dirty="0"/>
              <a:t>2 szülő</a:t>
            </a:r>
          </a:p>
          <a:p>
            <a:pPr fontAlgn="base"/>
            <a:r>
              <a:rPr lang="hu-HU" dirty="0"/>
              <a:t>4 nagyszülő</a:t>
            </a:r>
          </a:p>
          <a:p>
            <a:pPr fontAlgn="base"/>
            <a:r>
              <a:rPr lang="hu-HU" dirty="0"/>
              <a:t>8 dédszülő</a:t>
            </a:r>
          </a:p>
          <a:p>
            <a:pPr fontAlgn="base"/>
            <a:r>
              <a:rPr lang="hu-HU" dirty="0"/>
              <a:t>16 ük szülő</a:t>
            </a:r>
          </a:p>
          <a:p>
            <a:pPr fontAlgn="base"/>
            <a:r>
              <a:rPr lang="hu-HU" dirty="0"/>
              <a:t>32 szép nagyszülők</a:t>
            </a:r>
          </a:p>
          <a:p>
            <a:pPr fontAlgn="base"/>
            <a:r>
              <a:rPr lang="hu-HU" dirty="0"/>
              <a:t>64 </a:t>
            </a:r>
            <a:r>
              <a:rPr lang="hu-HU" dirty="0" err="1"/>
              <a:t>penta</a:t>
            </a:r>
            <a:r>
              <a:rPr lang="hu-HU" dirty="0"/>
              <a:t> nagyszülők</a:t>
            </a:r>
          </a:p>
          <a:p>
            <a:pPr fontAlgn="base"/>
            <a:r>
              <a:rPr lang="hu-HU" dirty="0"/>
              <a:t>128 </a:t>
            </a:r>
            <a:r>
              <a:rPr lang="hu-HU" dirty="0" err="1"/>
              <a:t>nexa</a:t>
            </a:r>
            <a:r>
              <a:rPr lang="hu-HU" dirty="0"/>
              <a:t>-nagyszülők</a:t>
            </a:r>
          </a:p>
          <a:p>
            <a:pPr fontAlgn="base"/>
            <a:r>
              <a:rPr lang="hu-HU" dirty="0"/>
              <a:t>256 </a:t>
            </a:r>
            <a:r>
              <a:rPr lang="hu-HU" dirty="0" err="1"/>
              <a:t>hepta</a:t>
            </a:r>
            <a:r>
              <a:rPr lang="hu-HU" dirty="0"/>
              <a:t> nagyszülők</a:t>
            </a:r>
          </a:p>
          <a:p>
            <a:pPr fontAlgn="base"/>
            <a:r>
              <a:rPr lang="hu-HU" dirty="0"/>
              <a:t>512 </a:t>
            </a:r>
            <a:r>
              <a:rPr lang="hu-HU" dirty="0" err="1"/>
              <a:t>okta</a:t>
            </a:r>
            <a:r>
              <a:rPr lang="hu-HU" dirty="0"/>
              <a:t> nagyszülők</a:t>
            </a:r>
          </a:p>
          <a:p>
            <a:pPr fontAlgn="base"/>
            <a:r>
              <a:rPr lang="hu-HU" dirty="0"/>
              <a:t>1024 </a:t>
            </a:r>
            <a:r>
              <a:rPr lang="hu-HU" dirty="0" err="1"/>
              <a:t>nona</a:t>
            </a:r>
            <a:r>
              <a:rPr lang="hu-HU" dirty="0"/>
              <a:t> nagyszülők</a:t>
            </a:r>
          </a:p>
          <a:p>
            <a:pPr fontAlgn="base"/>
            <a:r>
              <a:rPr lang="hu-HU" dirty="0"/>
              <a:t>2048 deka nagyszülők</a:t>
            </a:r>
          </a:p>
          <a:p>
            <a:pPr fontAlgn="base"/>
            <a:r>
              <a:rPr lang="hu-HU" dirty="0"/>
              <a:t>A nagyszülők megszólításának földrajzi elterjedése változhat.</a:t>
            </a:r>
          </a:p>
          <a:p>
            <a:pPr fontAlgn="base"/>
            <a:r>
              <a:rPr lang="hu-HU" dirty="0"/>
              <a:t>Az elmúlt 11 generáció alatt 4094 ősre van szükség, és mindez körülbelül 300 évvel a születésünk előtt!</a:t>
            </a:r>
          </a:p>
          <a:p>
            <a:pPr fontAlgn="base"/>
            <a:r>
              <a:rPr lang="hu-HU" dirty="0"/>
              <a:t>Állj meg egy pillanatra és gondolkodj el...</a:t>
            </a:r>
          </a:p>
          <a:p>
            <a:pPr fontAlgn="base"/>
            <a:r>
              <a:rPr lang="hu-HU" dirty="0"/>
              <a:t>Mennyi sors, jellem, élet nyert és vesztett.</a:t>
            </a:r>
          </a:p>
          <a:p>
            <a:r>
              <a:rPr lang="hu-HU" dirty="0"/>
              <a:t>Hálát és szeretetet kell éreznünk minden ősünk iránt, mert mindegyik bennünk van!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BE23ED80-C748-48C6-BE46-640C0A8EEF36}"/>
              </a:ext>
            </a:extLst>
          </p:cNvPr>
          <p:cNvSpPr/>
          <p:nvPr/>
        </p:nvSpPr>
        <p:spPr>
          <a:xfrm>
            <a:off x="4500979" y="1908699"/>
            <a:ext cx="5610687" cy="228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Kb. milyen régen élhettek a deka nagyszülők?</a:t>
            </a:r>
          </a:p>
        </p:txBody>
      </p:sp>
    </p:spTree>
    <p:extLst>
      <p:ext uri="{BB962C8B-B14F-4D97-AF65-F5344CB8AC3E}">
        <p14:creationId xmlns:p14="http://schemas.microsoft.com/office/powerpoint/2010/main" val="18594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D0182B4-DB5D-4CE1-97C6-D8904A07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990"/>
          </a:xfrm>
        </p:spPr>
        <p:txBody>
          <a:bodyPr/>
          <a:lstStyle/>
          <a:p>
            <a:pPr algn="ctr"/>
            <a:r>
              <a:rPr lang="hu-HU" dirty="0"/>
              <a:t>A 20-21. századi generációk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xmlns="" id="{952F196B-D1BC-4FD6-85E7-5811E9FDB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7" y="43556"/>
            <a:ext cx="9027850" cy="6770888"/>
          </a:xfrm>
        </p:spPr>
      </p:pic>
    </p:spTree>
    <p:extLst>
      <p:ext uri="{BB962C8B-B14F-4D97-AF65-F5344CB8AC3E}">
        <p14:creationId xmlns:p14="http://schemas.microsoft.com/office/powerpoint/2010/main" val="10012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B44A122D-8DAB-477D-8509-5A05199BB011}"/>
              </a:ext>
            </a:extLst>
          </p:cNvPr>
          <p:cNvSpPr/>
          <p:nvPr/>
        </p:nvSpPr>
        <p:spPr>
          <a:xfrm>
            <a:off x="6096000" y="2805344"/>
            <a:ext cx="5257800" cy="200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Miért elveszett?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353D144-630E-4C92-8C37-DACF2299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Az „elveszett generáció” (1883-1900)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0D34F25-686D-4BF4-8201-16DAAC73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8" y="1518072"/>
            <a:ext cx="5104661" cy="4812210"/>
          </a:xfrm>
        </p:spPr>
        <p:txBody>
          <a:bodyPr/>
          <a:lstStyle/>
          <a:p>
            <a:r>
              <a:rPr lang="hu-HU" dirty="0"/>
              <a:t>Az első világháború tapasztalata</a:t>
            </a:r>
          </a:p>
          <a:p>
            <a:r>
              <a:rPr lang="hu-HU" dirty="0"/>
              <a:t>„meghasadt világrend”</a:t>
            </a:r>
          </a:p>
          <a:p>
            <a:endParaRPr lang="hu-HU" dirty="0"/>
          </a:p>
          <a:p>
            <a:r>
              <a:rPr lang="hu-HU" dirty="0"/>
              <a:t>Korábban nem tapasztalt mértékű technikai fejlődés</a:t>
            </a:r>
          </a:p>
          <a:p>
            <a:endParaRPr lang="hu-HU" dirty="0"/>
          </a:p>
          <a:p>
            <a:r>
              <a:rPr lang="hu-HU" dirty="0"/>
              <a:t>Gyökeresen más életforma</a:t>
            </a:r>
          </a:p>
          <a:p>
            <a:endParaRPr lang="hu-HU" dirty="0"/>
          </a:p>
          <a:p>
            <a:r>
              <a:rPr lang="hu-HU" dirty="0"/>
              <a:t>Alkalmazkodás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63A627C-8500-4AEC-ADB3-B9DB739F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11" y="1402414"/>
            <a:ext cx="6802977" cy="48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420D24DB-A307-4A6A-B397-F6FB57FF7BB6}"/>
              </a:ext>
            </a:extLst>
          </p:cNvPr>
          <p:cNvSpPr/>
          <p:nvPr/>
        </p:nvSpPr>
        <p:spPr>
          <a:xfrm>
            <a:off x="6933460" y="2663301"/>
            <a:ext cx="4420340" cy="1740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Mitől a legnagyobb?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77FB48B3-5B09-4113-8684-D0F8FB18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5"/>
            <a:ext cx="10515600" cy="803079"/>
          </a:xfrm>
        </p:spPr>
        <p:txBody>
          <a:bodyPr/>
          <a:lstStyle/>
          <a:p>
            <a:r>
              <a:rPr lang="hu-HU" dirty="0"/>
              <a:t>A „legnagyobb (G.I.) generáció” (1901-1927)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98C4B44-AA0A-47C7-BC1F-C31E775A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2" y="1690688"/>
            <a:ext cx="5950259" cy="4351338"/>
          </a:xfrm>
        </p:spPr>
        <p:txBody>
          <a:bodyPr/>
          <a:lstStyle/>
          <a:p>
            <a:r>
              <a:rPr lang="hu-HU" dirty="0"/>
              <a:t>Közös élmények: nagy gazdasági világválság, második világháború</a:t>
            </a:r>
          </a:p>
          <a:p>
            <a:endParaRPr lang="hu-HU" dirty="0"/>
          </a:p>
          <a:p>
            <a:r>
              <a:rPr lang="hu-HU" dirty="0"/>
              <a:t>G.I: amerikai elnevezés, a hadsereg tagjaira utal</a:t>
            </a:r>
          </a:p>
          <a:p>
            <a:endParaRPr lang="hu-HU" dirty="0"/>
          </a:p>
          <a:p>
            <a:r>
              <a:rPr lang="hu-HU" dirty="0"/>
              <a:t>Elsőként kerülnek szembe a későbbi generációk lázadásával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0A9CBDA-1C50-4C71-B5D3-E78B0E11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01" y="688062"/>
            <a:ext cx="5950259" cy="487526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1AAE1C1C-6077-48A2-BBF1-7BB57D220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01" y="1399270"/>
            <a:ext cx="5959970" cy="462970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80ADFBEF-8683-4993-816D-51D88863D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156340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DAEBDEDB-88A1-40B4-B014-BE00326C1118}"/>
              </a:ext>
            </a:extLst>
          </p:cNvPr>
          <p:cNvSpPr/>
          <p:nvPr/>
        </p:nvSpPr>
        <p:spPr>
          <a:xfrm>
            <a:off x="7346270" y="3009530"/>
            <a:ext cx="4407765" cy="1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Miért néma? Miért szerencsés kevesek?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8742B62-C319-402E-ABAD-AA98E02A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4180"/>
          </a:xfrm>
        </p:spPr>
        <p:txBody>
          <a:bodyPr>
            <a:normAutofit/>
          </a:bodyPr>
          <a:lstStyle/>
          <a:p>
            <a:r>
              <a:rPr lang="hu-HU" dirty="0"/>
              <a:t>A „néma generáció/szerencsés kevesek” (1928-1945)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320ACD8-AF8C-453E-BA3D-F9736922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3" y="1242873"/>
            <a:ext cx="5912530" cy="544201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nagy gazdasági világválság és a második világháború IDEJÉN születettek</a:t>
            </a:r>
          </a:p>
          <a:p>
            <a:endParaRPr lang="hu-HU" dirty="0"/>
          </a:p>
          <a:p>
            <a:r>
              <a:rPr lang="hu-HU" dirty="0"/>
              <a:t>Kis létszámú generáció, oka a bizonytalan gyerekvállalás</a:t>
            </a:r>
          </a:p>
          <a:p>
            <a:endParaRPr lang="hu-HU" dirty="0"/>
          </a:p>
          <a:p>
            <a:r>
              <a:rPr lang="hu-HU" dirty="0"/>
              <a:t>„Építők”: a háború utáni világ felnőttjei</a:t>
            </a:r>
          </a:p>
          <a:p>
            <a:endParaRPr lang="hu-HU" dirty="0"/>
          </a:p>
          <a:p>
            <a:r>
              <a:rPr lang="hu-HU" dirty="0"/>
              <a:t>A lázadó generációk </a:t>
            </a:r>
            <a:r>
              <a:rPr lang="hu-HU" dirty="0" err="1"/>
              <a:t>előfutárai</a:t>
            </a:r>
            <a:r>
              <a:rPr lang="hu-HU" dirty="0"/>
              <a:t> (rock and roll)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A0E3090-01C1-4C13-8028-D2CF7E8B9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854752"/>
            <a:ext cx="4762500" cy="360045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8179367-B0F9-42F9-9597-E9A5CA991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42" y="1383651"/>
            <a:ext cx="6607947" cy="330397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6F198281-E03C-42C8-A371-C5B9D7ACE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15" y="2014858"/>
            <a:ext cx="5444972" cy="409747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F925A072-678F-4502-A9C6-303D1D1CA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58" y="2817506"/>
            <a:ext cx="4845729" cy="41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492</Words>
  <Application>Microsoft Office PowerPoint</Application>
  <PresentationFormat>Egyéni</PresentationFormat>
  <Paragraphs>113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Életünk jellemzői</vt:lpstr>
      <vt:lpstr>Hány generáció különböztethető meg a képen?</vt:lpstr>
      <vt:lpstr>Generáció</vt:lpstr>
      <vt:lpstr>PowerPoint bemutató</vt:lpstr>
      <vt:lpstr>Facebook-, és fórumbölcsesség 2021-ből</vt:lpstr>
      <vt:lpstr>A 20-21. századi generációk</vt:lpstr>
      <vt:lpstr>Az „elveszett generáció” (1883-1900)</vt:lpstr>
      <vt:lpstr>A „legnagyobb (G.I.) generáció” (1901-1927)</vt:lpstr>
      <vt:lpstr>A „néma generáció/szerencsés kevesek” (1928-1945)</vt:lpstr>
      <vt:lpstr>Baby boom/ boomerek (1945-1965)</vt:lpstr>
      <vt:lpstr>X generáció (1965-1980) </vt:lpstr>
      <vt:lpstr>„Y generáció/ezredfordulósok” (1981-2000)</vt:lpstr>
      <vt:lpstr>Z generáció (2001-2010)</vt:lpstr>
      <vt:lpstr>Alfa-generáció (2010- )</vt:lpstr>
      <vt:lpstr>A generációs ellentétek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Életünk jellemzői</dc:title>
  <dc:creator>Olexa</dc:creator>
  <cp:lastModifiedBy>Keglevich</cp:lastModifiedBy>
  <cp:revision>15</cp:revision>
  <dcterms:created xsi:type="dcterms:W3CDTF">2021-09-29T07:11:24Z</dcterms:created>
  <dcterms:modified xsi:type="dcterms:W3CDTF">2024-09-15T20:25:36Z</dcterms:modified>
</cp:coreProperties>
</file>