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9" r:id="rId13"/>
    <p:sldId id="267" r:id="rId14"/>
    <p:sldId id="268" r:id="rId15"/>
    <p:sldId id="269" r:id="rId16"/>
    <p:sldId id="270" r:id="rId17"/>
    <p:sldId id="308" r:id="rId18"/>
    <p:sldId id="271" r:id="rId19"/>
    <p:sldId id="272" r:id="rId20"/>
    <p:sldId id="274" r:id="rId21"/>
    <p:sldId id="276" r:id="rId22"/>
    <p:sldId id="278" r:id="rId23"/>
    <p:sldId id="280" r:id="rId24"/>
    <p:sldId id="282" r:id="rId25"/>
    <p:sldId id="284" r:id="rId26"/>
    <p:sldId id="286" r:id="rId27"/>
    <p:sldId id="288" r:id="rId28"/>
    <p:sldId id="290" r:id="rId29"/>
    <p:sldId id="292" r:id="rId30"/>
    <p:sldId id="310" r:id="rId31"/>
    <p:sldId id="294" r:id="rId32"/>
    <p:sldId id="296" r:id="rId33"/>
    <p:sldId id="298" r:id="rId34"/>
    <p:sldId id="300" r:id="rId35"/>
    <p:sldId id="311" r:id="rId36"/>
    <p:sldId id="302" r:id="rId37"/>
    <p:sldId id="303" r:id="rId38"/>
    <p:sldId id="304" r:id="rId39"/>
    <p:sldId id="305" r:id="rId40"/>
    <p:sldId id="306" r:id="rId41"/>
    <p:sldId id="307" r:id="rId4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5345DBF-B381-4E44-B4F3-5D6AE0452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E4AC124-4DFA-4973-B66B-00E4966D8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FDE81A4-A638-444D-8128-9B30942B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24DDFC5-C0CB-4FC3-B1FB-5E2D3C80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F5A39198-AA21-43AB-A7AB-FB58ED89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962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0A1CAC5-F141-4B6E-8527-9DE51088F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4FF503AA-B313-4ECC-A2FD-03A00BAD4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78930AE6-3088-458C-95C6-3EE501E1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1EE021C7-25BC-42EF-BE2D-F50B46A8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19C75619-283C-4864-BF55-A724E707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85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72791C4E-D194-4AE8-A521-A5F1E3525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73655DF1-A7FA-4A84-BD08-2A51058F9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C2CC3934-D4EF-4DF3-8A7C-548201D3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C426F5BD-5D96-4C9A-8F3E-4FE2FC41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EE75E98-69A2-4AD5-A1C0-E8E771233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06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F68F5CF-A574-4783-B370-0BFA7541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28D1AC45-C65D-4FF8-92F5-1E086B39A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B7DBD538-3B7B-4782-B20C-727E6976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BD4E82EB-DCC7-4015-ABA2-6968BB20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DA8F055E-AC6E-4130-AAE6-51B8F473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545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3CDD24D-FC60-4E01-8C2E-F3FB8340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C869EF03-F07A-4A64-9D2F-19671DFC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5BE6CC8-E8FE-43ED-820D-24A93B790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D2BA56A3-7750-4216-9659-B7E1FDAB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49FFD55-8229-43B2-AF26-A1A16BA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869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3CAD730-D5F2-4425-9C18-776DE9A9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EAA38F26-1BB4-4E27-8554-C204CC9B5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A1D27A9C-EBC3-404E-B07B-CAB5B0B4C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19054A9D-BFED-490E-BEF2-47A446577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E04B1C03-4BBB-4D05-A246-D12022C2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025E90BD-ED0B-4385-B415-38412BD73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17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527F2D4-2BDC-4147-9E2F-794BFD07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86704DB3-0276-4955-96BF-A093B5FC5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CC471D5B-7E51-4222-9A85-AE68981EC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59F9443B-850A-4082-B169-51EB2EE3D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DDC042B6-8DF4-4F0D-B862-E016C56A2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F016EB52-5912-4DC5-9F7E-1C5C50DF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C8A3B9F4-810B-432E-B76F-6ADB261C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7EFD8C12-3684-4269-9AE6-04C63A33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02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AEC2160-85DF-4510-A414-B628D7A4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84258F6D-EB48-44EC-BDEC-44C5FB045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3EA6960B-5BDC-4C38-8522-3EC3F04D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1A73E65D-13AB-4224-A825-80566482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529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6861752E-7044-4026-8732-98CA7605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1CDB7CB4-4E45-4539-A8A5-858DCB58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199B7744-4A57-4005-A15D-2590D698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858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E7C9517-0711-48F1-8A88-0C880A35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E2AA0EB3-9287-496C-A3F2-8E9CE6BD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D302C758-56D3-4D44-9CB7-11C5645C7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2190339F-5E12-4D33-84AC-FDFEADFA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FB1A8C84-E5F3-4DB4-9AB0-7C60520A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74CA3286-D019-44B4-8D0F-FCB109C6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057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DE2DF8F-8F20-45F2-B9B0-D600AA9E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42653778-B9E0-4001-A5E9-0701A066D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D50B7ADC-501E-46A4-BB57-ECD68CCD9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03D85AE5-A3C2-4CD5-8988-3D68B739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111A508E-CEA2-432C-BE53-16CB1562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1A856426-EB03-4627-9293-95A88DD5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549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5BA08399-6D31-465C-92AD-F6326F9C4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19BD0645-C53D-4845-AC0E-14ACBBAC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2816475-13CC-4E40-A8F0-C40F7294B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8F08E-0133-44EB-B58F-840DEDB1FC06}" type="datetimeFigureOut">
              <a:rPr lang="hu-HU" smtClean="0"/>
              <a:t>2024.09.15.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1BE90D68-EE38-4A0F-8087-8697CEEED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3A792056-59C0-4BCA-869F-5055E1DCA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4100F-2805-4EB0-B2FE-0EE39589E2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12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A37B3DB-7333-458C-BAD8-08A5F8B69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Helyismeret II.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E5495253-A8B1-4E65-9D07-65C90002B2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Budapest és kerületei</a:t>
            </a:r>
          </a:p>
        </p:txBody>
      </p:sp>
    </p:spTree>
    <p:extLst>
      <p:ext uri="{BB962C8B-B14F-4D97-AF65-F5344CB8AC3E}">
        <p14:creationId xmlns:p14="http://schemas.microsoft.com/office/powerpoint/2010/main" val="180618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234CDCE-5173-46E6-A9AA-C3D0424D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2BC6E8E9-D32E-4401-B757-A83A3BB05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4" y="172871"/>
            <a:ext cx="9800947" cy="6512257"/>
          </a:xfrm>
        </p:spPr>
      </p:pic>
    </p:spTree>
    <p:extLst>
      <p:ext uri="{BB962C8B-B14F-4D97-AF65-F5344CB8AC3E}">
        <p14:creationId xmlns:p14="http://schemas.microsoft.com/office/powerpoint/2010/main" val="414795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BAA971E-9E77-4B22-AB1C-1A7C79D1D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FECD97E1-1C38-48B5-AA09-0E7D2AA71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9" y="149372"/>
            <a:ext cx="10515600" cy="7010400"/>
          </a:xfrm>
        </p:spPr>
      </p:pic>
    </p:spTree>
    <p:extLst>
      <p:ext uri="{BB962C8B-B14F-4D97-AF65-F5344CB8AC3E}">
        <p14:creationId xmlns:p14="http://schemas.microsoft.com/office/powerpoint/2010/main" val="419471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7156204-928A-40A4-9DE2-4FA9FDB9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E3639510-8266-49D2-B0AC-899D8520D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24" y="18199"/>
            <a:ext cx="10264833" cy="6839801"/>
          </a:xfrm>
        </p:spPr>
      </p:pic>
    </p:spTree>
    <p:extLst>
      <p:ext uri="{BB962C8B-B14F-4D97-AF65-F5344CB8AC3E}">
        <p14:creationId xmlns:p14="http://schemas.microsoft.com/office/powerpoint/2010/main" val="3150380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E217B90-E857-4A42-B31E-BD7E6A59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0F9753B4-0ED3-4211-B194-97B03195E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6" y="365125"/>
            <a:ext cx="10520229" cy="6391040"/>
          </a:xfrm>
        </p:spPr>
      </p:pic>
    </p:spTree>
    <p:extLst>
      <p:ext uri="{BB962C8B-B14F-4D97-AF65-F5344CB8AC3E}">
        <p14:creationId xmlns:p14="http://schemas.microsoft.com/office/powerpoint/2010/main" val="3625905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F33BB1D-67FF-4F16-A336-3063B25D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F0B47453-C286-4BB5-8707-7D8F8AD03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8" y="808667"/>
            <a:ext cx="11925423" cy="5240665"/>
          </a:xfrm>
        </p:spPr>
      </p:pic>
    </p:spTree>
    <p:extLst>
      <p:ext uri="{BB962C8B-B14F-4D97-AF65-F5344CB8AC3E}">
        <p14:creationId xmlns:p14="http://schemas.microsoft.com/office/powerpoint/2010/main" val="87812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1117E63-D670-4A92-8D74-0F129ADF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5AB8C395-B2C7-4E81-BCC4-7B2AF0C34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44" y="202001"/>
            <a:ext cx="9523998" cy="6589417"/>
          </a:xfrm>
        </p:spPr>
      </p:pic>
    </p:spTree>
    <p:extLst>
      <p:ext uri="{BB962C8B-B14F-4D97-AF65-F5344CB8AC3E}">
        <p14:creationId xmlns:p14="http://schemas.microsoft.com/office/powerpoint/2010/main" val="829150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E383735-74F1-4CBC-8C5D-45DB2A20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C5ABCD69-775E-4F25-B099-46812EDEC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5" y="577667"/>
            <a:ext cx="11820070" cy="5702665"/>
          </a:xfrm>
        </p:spPr>
      </p:pic>
    </p:spTree>
    <p:extLst>
      <p:ext uri="{BB962C8B-B14F-4D97-AF65-F5344CB8AC3E}">
        <p14:creationId xmlns:p14="http://schemas.microsoft.com/office/powerpoint/2010/main" val="3802352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97FD9A2-F941-49CF-A629-A54AC1FBF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7BFC3CCD-43F6-4C55-A08F-49CB8F482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59" y="57944"/>
            <a:ext cx="9066741" cy="6800056"/>
          </a:xfrm>
        </p:spPr>
      </p:pic>
    </p:spTree>
    <p:extLst>
      <p:ext uri="{BB962C8B-B14F-4D97-AF65-F5344CB8AC3E}">
        <p14:creationId xmlns:p14="http://schemas.microsoft.com/office/powerpoint/2010/main" val="3604805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C03F335-73AD-4098-A5E8-C2BC766C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F96247C7-4053-4153-9462-A6C998DDA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58" y="211678"/>
            <a:ext cx="9587883" cy="6576688"/>
          </a:xfrm>
        </p:spPr>
      </p:pic>
    </p:spTree>
    <p:extLst>
      <p:ext uri="{BB962C8B-B14F-4D97-AF65-F5344CB8AC3E}">
        <p14:creationId xmlns:p14="http://schemas.microsoft.com/office/powerpoint/2010/main" val="162469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CD0846C-9628-4B24-AB48-251D9061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MEGOLDÁSOK</a:t>
            </a:r>
          </a:p>
        </p:txBody>
      </p:sp>
    </p:spTree>
    <p:extLst>
      <p:ext uri="{BB962C8B-B14F-4D97-AF65-F5344CB8AC3E}">
        <p14:creationId xmlns:p14="http://schemas.microsoft.com/office/powerpoint/2010/main" val="385757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BDC91B0-3B1F-4B3F-AA40-19D4C5C1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1" y="40988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Hol találhatóak az alábbi látnivalók?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2372625C-EEAC-4A49-869B-10387B36B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05" y="1398859"/>
            <a:ext cx="9321553" cy="5418153"/>
          </a:xfrm>
        </p:spPr>
      </p:pic>
    </p:spTree>
    <p:extLst>
      <p:ext uri="{BB962C8B-B14F-4D97-AF65-F5344CB8AC3E}">
        <p14:creationId xmlns:p14="http://schemas.microsoft.com/office/powerpoint/2010/main" val="2846218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BDC91B0-3B1F-4B3F-AA40-19D4C5C1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1" y="40988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K-híd, Óbuda, III.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2372625C-EEAC-4A49-869B-10387B36B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05" y="1398859"/>
            <a:ext cx="9321553" cy="5418153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85F04104-01AB-4C74-B0FA-4213DCAC7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05" y="1366551"/>
            <a:ext cx="9872268" cy="549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9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013203A1-DFEC-4FCE-95FA-C0229D4A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Erzsébet-kilátó, Normafa, XII.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E7659251-B067-4ADA-B134-102FBDD05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30" y="1781439"/>
            <a:ext cx="4918229" cy="5026430"/>
          </a:xfrm>
        </p:spPr>
      </p:pic>
    </p:spTree>
    <p:extLst>
      <p:ext uri="{BB962C8B-B14F-4D97-AF65-F5344CB8AC3E}">
        <p14:creationId xmlns:p14="http://schemas.microsoft.com/office/powerpoint/2010/main" val="2893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9EA58224-B86D-4C8A-B006-9DC4CC37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Szentháromság tér, 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7DC0E4A3-ABA8-47A2-8356-4DD1716F8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12" y="1737055"/>
            <a:ext cx="7617040" cy="5076787"/>
          </a:xfrm>
        </p:spPr>
      </p:pic>
    </p:spTree>
    <p:extLst>
      <p:ext uri="{BB962C8B-B14F-4D97-AF65-F5344CB8AC3E}">
        <p14:creationId xmlns:p14="http://schemas.microsoft.com/office/powerpoint/2010/main" val="41644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B72B848A-F0EA-417B-B627-2C918519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Országház, V.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5761B373-765B-4430-8063-C90A4EF81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29" y="1690688"/>
            <a:ext cx="7694466" cy="5001403"/>
          </a:xfrm>
        </p:spPr>
      </p:pic>
    </p:spTree>
    <p:extLst>
      <p:ext uri="{BB962C8B-B14F-4D97-AF65-F5344CB8AC3E}">
        <p14:creationId xmlns:p14="http://schemas.microsoft.com/office/powerpoint/2010/main" val="28195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32B733E6-0130-46F5-B59C-B78446C15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Fővárosi Állat-, és Növénykert, XIV.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A79D9422-045C-448E-8D95-7BBEDF3FC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56" y="1672806"/>
            <a:ext cx="3923930" cy="5185194"/>
          </a:xfrm>
        </p:spPr>
      </p:pic>
    </p:spTree>
    <p:extLst>
      <p:ext uri="{BB962C8B-B14F-4D97-AF65-F5344CB8AC3E}">
        <p14:creationId xmlns:p14="http://schemas.microsoft.com/office/powerpoint/2010/main" val="9712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9A26BD7C-9243-47FF-A1C2-56B90D7D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Nyugati pályaudvar, VI.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903C5B84-B6F1-428C-82E8-6243F5EB1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24" y="1772359"/>
            <a:ext cx="8879752" cy="4930282"/>
          </a:xfrm>
        </p:spPr>
      </p:pic>
    </p:spTree>
    <p:extLst>
      <p:ext uri="{BB962C8B-B14F-4D97-AF65-F5344CB8AC3E}">
        <p14:creationId xmlns:p14="http://schemas.microsoft.com/office/powerpoint/2010/main" val="127094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EF7B0D83-6B23-4440-B309-62DB830F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Központi Vásárcsarnok, IX.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A5527952-7D94-4E73-8F68-2A5E62F0A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5" y="1743935"/>
            <a:ext cx="8633025" cy="5038605"/>
          </a:xfrm>
        </p:spPr>
      </p:pic>
    </p:spTree>
    <p:extLst>
      <p:ext uri="{BB962C8B-B14F-4D97-AF65-F5344CB8AC3E}">
        <p14:creationId xmlns:p14="http://schemas.microsoft.com/office/powerpoint/2010/main" val="26948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65EBF3C3-0A43-466F-B968-4E1B738B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Kőbányai Szent László-templom, X.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0679821C-5B2C-470C-8DB2-DEBDAF89A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1" y="1807869"/>
            <a:ext cx="9427840" cy="4930282"/>
          </a:xfrm>
        </p:spPr>
      </p:pic>
    </p:spTree>
    <p:extLst>
      <p:ext uri="{BB962C8B-B14F-4D97-AF65-F5344CB8AC3E}">
        <p14:creationId xmlns:p14="http://schemas.microsoft.com/office/powerpoint/2010/main" val="394515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C4EE6AB1-F5F6-4DF8-A702-23B8A4F9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Széll Kálmán tér, I./II./XII.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2BC6E8E9-D32E-4401-B757-A83A3BB05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08" y="1778254"/>
            <a:ext cx="7645017" cy="5079746"/>
          </a:xfrm>
        </p:spPr>
      </p:pic>
    </p:spTree>
    <p:extLst>
      <p:ext uri="{BB962C8B-B14F-4D97-AF65-F5344CB8AC3E}">
        <p14:creationId xmlns:p14="http://schemas.microsoft.com/office/powerpoint/2010/main" val="36737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4F553A2C-916B-48DF-99CC-A9E82395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Városligeti Műjégpálya, XIV.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FECD97E1-1C38-48B5-AA09-0E7D2AA71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63" y="1783849"/>
            <a:ext cx="8044012" cy="5362675"/>
          </a:xfrm>
        </p:spPr>
      </p:pic>
    </p:spTree>
    <p:extLst>
      <p:ext uri="{BB962C8B-B14F-4D97-AF65-F5344CB8AC3E}">
        <p14:creationId xmlns:p14="http://schemas.microsoft.com/office/powerpoint/2010/main" val="30677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A2942E1-34FE-4CED-893D-72A74CED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E7659251-B067-4ADA-B134-102FBDD05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7" y="121084"/>
            <a:ext cx="6542842" cy="6686785"/>
          </a:xfrm>
        </p:spPr>
      </p:pic>
    </p:spTree>
    <p:extLst>
      <p:ext uri="{BB962C8B-B14F-4D97-AF65-F5344CB8AC3E}">
        <p14:creationId xmlns:p14="http://schemas.microsoft.com/office/powerpoint/2010/main" val="3438345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B7ADFA1-E63D-4B64-B4FB-F85EDF2D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963"/>
            <a:ext cx="10515600" cy="1113639"/>
          </a:xfrm>
        </p:spPr>
        <p:txBody>
          <a:bodyPr/>
          <a:lstStyle/>
          <a:p>
            <a:pPr algn="ctr"/>
            <a:r>
              <a:rPr lang="hu-HU" dirty="0"/>
              <a:t>Néprajzi Múzeum, XIV.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32B59A83-084B-4C5B-9275-DA99F15F9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95" y="1683580"/>
            <a:ext cx="7523458" cy="5013131"/>
          </a:xfrm>
        </p:spPr>
      </p:pic>
    </p:spTree>
    <p:extLst>
      <p:ext uri="{BB962C8B-B14F-4D97-AF65-F5344CB8AC3E}">
        <p14:creationId xmlns:p14="http://schemas.microsoft.com/office/powerpoint/2010/main" val="353669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A5CE2E9A-C9B6-4F60-A0E0-58A510D55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Fiumei Úti Sírkert, VIII.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0F9753B4-0ED3-4211-B194-97B03195E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89" y="1781100"/>
            <a:ext cx="8357037" cy="5076900"/>
          </a:xfrm>
        </p:spPr>
      </p:pic>
    </p:spTree>
    <p:extLst>
      <p:ext uri="{BB962C8B-B14F-4D97-AF65-F5344CB8AC3E}">
        <p14:creationId xmlns:p14="http://schemas.microsoft.com/office/powerpoint/2010/main" val="34904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B2510433-31C4-4057-8BAA-D999D9D6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Puskás Aréna, XIV.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F0B47453-C286-4BB5-8707-7D8F8AD03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9" y="2009089"/>
            <a:ext cx="10546531" cy="4634706"/>
          </a:xfrm>
        </p:spPr>
      </p:pic>
    </p:spTree>
    <p:extLst>
      <p:ext uri="{BB962C8B-B14F-4D97-AF65-F5344CB8AC3E}">
        <p14:creationId xmlns:p14="http://schemas.microsoft.com/office/powerpoint/2010/main" val="109031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272CA889-96CB-417F-BE36-FF72A5E97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Magyar Nemzeti Múzeum, VIII.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5AB8C395-B2C7-4E81-BCC4-7B2AF0C34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34" y="1754603"/>
            <a:ext cx="7273531" cy="5032375"/>
          </a:xfrm>
        </p:spPr>
      </p:pic>
    </p:spTree>
    <p:extLst>
      <p:ext uri="{BB962C8B-B14F-4D97-AF65-F5344CB8AC3E}">
        <p14:creationId xmlns:p14="http://schemas.microsoft.com/office/powerpoint/2010/main" val="29210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D5159703-AFEF-4BCF-AF61-682F8018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Gellérthegy, I./XI.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C5ABCD69-775E-4F25-B099-46812EDEC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0" y="1690688"/>
            <a:ext cx="10289220" cy="4964097"/>
          </a:xfrm>
        </p:spPr>
      </p:pic>
    </p:spTree>
    <p:extLst>
      <p:ext uri="{BB962C8B-B14F-4D97-AF65-F5344CB8AC3E}">
        <p14:creationId xmlns:p14="http://schemas.microsoft.com/office/powerpoint/2010/main" val="25235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EAB50F6-EBCB-4F6D-A301-E616F043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78" y="160939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Magyar Zene Háza, XIV.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7F637B29-BFAD-4E09-9F87-9FB9C25F6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37" y="1728610"/>
            <a:ext cx="6755907" cy="5066931"/>
          </a:xfrm>
        </p:spPr>
      </p:pic>
    </p:spTree>
    <p:extLst>
      <p:ext uri="{BB962C8B-B14F-4D97-AF65-F5344CB8AC3E}">
        <p14:creationId xmlns:p14="http://schemas.microsoft.com/office/powerpoint/2010/main" val="17598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E9BAF59E-36C9-4D99-8CBA-49EE22E07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Budapesti Fazekas Mihály Gyakorló Általános Iskola és Gimnázium, VIII. kerület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F96247C7-4053-4153-9462-A6C998DDA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4" y="1780134"/>
            <a:ext cx="7305745" cy="5011284"/>
          </a:xfrm>
        </p:spPr>
      </p:pic>
    </p:spTree>
    <p:extLst>
      <p:ext uri="{BB962C8B-B14F-4D97-AF65-F5344CB8AC3E}">
        <p14:creationId xmlns:p14="http://schemas.microsoft.com/office/powerpoint/2010/main" val="9190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xmlns="" id="{B6EC58C6-7CF9-4547-A6FE-AA8E9D3E9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922276"/>
              </p:ext>
            </p:extLst>
          </p:nvPr>
        </p:nvGraphicFramePr>
        <p:xfrm>
          <a:off x="261152" y="209889"/>
          <a:ext cx="5278516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258">
                  <a:extLst>
                    <a:ext uri="{9D8B030D-6E8A-4147-A177-3AD203B41FA5}">
                      <a16:colId xmlns:a16="http://schemas.microsoft.com/office/drawing/2014/main" xmlns="" val="3361898060"/>
                    </a:ext>
                  </a:extLst>
                </a:gridCol>
                <a:gridCol w="2639258">
                  <a:extLst>
                    <a:ext uri="{9D8B030D-6E8A-4147-A177-3AD203B41FA5}">
                      <a16:colId xmlns:a16="http://schemas.microsoft.com/office/drawing/2014/main" xmlns="" val="284383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Kerület száma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Kerület neve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1610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2239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3057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763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9644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94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865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3991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419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3148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120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744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5077958"/>
                  </a:ext>
                </a:extLst>
              </a:tr>
            </a:tbl>
          </a:graphicData>
        </a:graphic>
      </p:graphicFrame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xmlns="" id="{CCED80FA-0D91-4376-AF72-50DE4C103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041501"/>
              </p:ext>
            </p:extLst>
          </p:nvPr>
        </p:nvGraphicFramePr>
        <p:xfrm>
          <a:off x="5743852" y="209889"/>
          <a:ext cx="6186996" cy="453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3498">
                  <a:extLst>
                    <a:ext uri="{9D8B030D-6E8A-4147-A177-3AD203B41FA5}">
                      <a16:colId xmlns:a16="http://schemas.microsoft.com/office/drawing/2014/main" xmlns="" val="2682569215"/>
                    </a:ext>
                  </a:extLst>
                </a:gridCol>
                <a:gridCol w="3093498">
                  <a:extLst>
                    <a:ext uri="{9D8B030D-6E8A-4147-A177-3AD203B41FA5}">
                      <a16:colId xmlns:a16="http://schemas.microsoft.com/office/drawing/2014/main" xmlns="" val="1650679356"/>
                    </a:ext>
                  </a:extLst>
                </a:gridCol>
              </a:tblGrid>
              <a:tr h="396209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Kerület száma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Kerület neve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185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397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5114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161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XVI.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5995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XVII.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083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XVIII.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1001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2215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447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XXI.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9716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XXII.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7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XXIII.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6492423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B126DC7C-1FB5-446E-ABB7-0CA8A2F76E08}"/>
              </a:ext>
            </a:extLst>
          </p:cNvPr>
          <p:cNvSpPr txBox="1"/>
          <p:nvPr/>
        </p:nvSpPr>
        <p:spPr>
          <a:xfrm>
            <a:off x="408373" y="5344357"/>
            <a:ext cx="1137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8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2E39A8B4-08EF-4645-9E00-48B10546922A}"/>
              </a:ext>
            </a:extLst>
          </p:cNvPr>
          <p:cNvSpPr txBox="1"/>
          <p:nvPr/>
        </p:nvSpPr>
        <p:spPr>
          <a:xfrm>
            <a:off x="261152" y="5152680"/>
            <a:ext cx="11159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Óbuda-Békásmegyer, Soroksár, Hegyvidék, Csepel, Pesterzsébet, Kispest, Budafok-Tétény, Pestszentlőrinc-Pestszentimre, Terézváros, Kőbánya, Zugló, Újpest, Rákospalota-Pestújhely-Újpalota, Rákosmente, Ferencváros, Erzsébetváros, Belváros-Lipótváros, Budavár, Újbuda, Józsefváros</a:t>
            </a:r>
          </a:p>
        </p:txBody>
      </p:sp>
    </p:spTree>
    <p:extLst>
      <p:ext uri="{BB962C8B-B14F-4D97-AF65-F5344CB8AC3E}">
        <p14:creationId xmlns:p14="http://schemas.microsoft.com/office/powerpoint/2010/main" val="12595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xmlns="" id="{870D6D64-022E-47BD-92B5-80AAE404EA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735365"/>
              </p:ext>
            </p:extLst>
          </p:nvPr>
        </p:nvGraphicFramePr>
        <p:xfrm>
          <a:off x="261152" y="209888"/>
          <a:ext cx="5278516" cy="6172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258">
                  <a:extLst>
                    <a:ext uri="{9D8B030D-6E8A-4147-A177-3AD203B41FA5}">
                      <a16:colId xmlns:a16="http://schemas.microsoft.com/office/drawing/2014/main" xmlns="" val="3361898060"/>
                    </a:ext>
                  </a:extLst>
                </a:gridCol>
                <a:gridCol w="2639258">
                  <a:extLst>
                    <a:ext uri="{9D8B030D-6E8A-4147-A177-3AD203B41FA5}">
                      <a16:colId xmlns:a16="http://schemas.microsoft.com/office/drawing/2014/main" xmlns="" val="284383089"/>
                    </a:ext>
                  </a:extLst>
                </a:gridCol>
              </a:tblGrid>
              <a:tr h="575075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Kerület száma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Kerület neve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1610937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Budavár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2239226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3057192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Óbuda-Békásmegyer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7631504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Újpest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9644444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Belváros-Lipótváros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946153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Terézváros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8654313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Erzsébetváros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3991512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Józsefváros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4199287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Ferencváros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3148791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Kőbánya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1206409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Újbuda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7445441"/>
                  </a:ext>
                </a:extLst>
              </a:tr>
              <a:tr h="46645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Hegyvidék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5077958"/>
                  </a:ext>
                </a:extLst>
              </a:tr>
            </a:tbl>
          </a:graphicData>
        </a:graphic>
      </p:graphicFrame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xmlns="" id="{071E7040-BB98-4E86-8A2B-63BC1C496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969627"/>
              </p:ext>
            </p:extLst>
          </p:nvPr>
        </p:nvGraphicFramePr>
        <p:xfrm>
          <a:off x="5868139" y="209888"/>
          <a:ext cx="6186996" cy="6312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3498">
                  <a:extLst>
                    <a:ext uri="{9D8B030D-6E8A-4147-A177-3AD203B41FA5}">
                      <a16:colId xmlns:a16="http://schemas.microsoft.com/office/drawing/2014/main" xmlns="" val="2682569215"/>
                    </a:ext>
                  </a:extLst>
                </a:gridCol>
                <a:gridCol w="3093498">
                  <a:extLst>
                    <a:ext uri="{9D8B030D-6E8A-4147-A177-3AD203B41FA5}">
                      <a16:colId xmlns:a16="http://schemas.microsoft.com/office/drawing/2014/main" xmlns="" val="1650679356"/>
                    </a:ext>
                  </a:extLst>
                </a:gridCol>
              </a:tblGrid>
              <a:tr h="676495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Kerület száma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Kerület neve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1856221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3972625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Zugló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5114195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Rákospalota-Pestújhely-Újpalota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1617445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XVI.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5995549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XVII.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Rákosmente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0838022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XVIII.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Pestszentlőrinc-Pestszentimre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1001477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XIX.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Kispest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2215764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Pesterzsébet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447578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XXI.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Csepel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9716787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XXII.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Budafok-Tétény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79894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XXIII.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Soroksár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6492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5BC250E-F816-4192-BBAE-4C332241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6DC382E-68CA-480C-8C10-3BC773276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xmlns="" id="{DCDC4D0F-D721-44C7-84EE-03168E543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10" y="30624"/>
            <a:ext cx="8913180" cy="68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359909A-E264-4E28-A5CC-8C4E9468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7DC0E4A3-ABA8-47A2-8356-4DD1716F8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5" y="65184"/>
            <a:ext cx="10093910" cy="6727631"/>
          </a:xfrm>
        </p:spPr>
      </p:pic>
    </p:spTree>
    <p:extLst>
      <p:ext uri="{BB962C8B-B14F-4D97-AF65-F5344CB8AC3E}">
        <p14:creationId xmlns:p14="http://schemas.microsoft.com/office/powerpoint/2010/main" val="2079789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DB08A08-0195-4E5B-895C-FB01C78A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185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Érdekességek a kerületekről</a:t>
            </a:r>
            <a:br>
              <a:rPr lang="hu-HU" dirty="0"/>
            </a:br>
            <a:r>
              <a:rPr lang="hu-HU" dirty="0"/>
              <a:t>Melyik (a)…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2385A9EB-EA3F-4727-8FFF-4481125E0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1852"/>
            <a:ext cx="10515600" cy="5686147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Legnépesebb kerület?</a:t>
            </a:r>
          </a:p>
          <a:p>
            <a:pPr marL="0" indent="0">
              <a:buNone/>
            </a:pPr>
            <a:r>
              <a:rPr lang="hu-HU" smtClean="0">
                <a:solidFill>
                  <a:srgbClr val="FF0000"/>
                </a:solidFill>
              </a:rPr>
              <a:t>   XI</a:t>
            </a:r>
            <a:r>
              <a:rPr lang="hu-HU" dirty="0">
                <a:solidFill>
                  <a:srgbClr val="FF0000"/>
                </a:solidFill>
              </a:rPr>
              <a:t>. (Újbuda) közel 150 ezer lakos</a:t>
            </a:r>
          </a:p>
          <a:p>
            <a:r>
              <a:rPr lang="hu-HU" dirty="0"/>
              <a:t>Kerületben laknak a legkevesebben?</a:t>
            </a:r>
          </a:p>
          <a:p>
            <a:pPr marL="0" indent="0">
              <a:buNone/>
            </a:pPr>
            <a:r>
              <a:rPr lang="hu-HU" smtClean="0">
                <a:solidFill>
                  <a:srgbClr val="FF0000"/>
                </a:solidFill>
              </a:rPr>
              <a:t>   XXIII</a:t>
            </a:r>
            <a:r>
              <a:rPr lang="hu-HU" dirty="0">
                <a:solidFill>
                  <a:srgbClr val="FF0000"/>
                </a:solidFill>
              </a:rPr>
              <a:t>. (Soroksár) 23 ezer lakos</a:t>
            </a:r>
          </a:p>
          <a:p>
            <a:r>
              <a:rPr lang="hu-HU" dirty="0"/>
              <a:t>Legnagyobb területű?</a:t>
            </a:r>
          </a:p>
          <a:p>
            <a:pPr marL="0" indent="0">
              <a:buNone/>
            </a:pPr>
            <a:r>
              <a:rPr lang="hu-HU" smtClean="0">
                <a:solidFill>
                  <a:srgbClr val="FF0000"/>
                </a:solidFill>
              </a:rPr>
              <a:t>   XVII</a:t>
            </a:r>
            <a:r>
              <a:rPr lang="hu-HU" dirty="0">
                <a:solidFill>
                  <a:srgbClr val="FF0000"/>
                </a:solidFill>
              </a:rPr>
              <a:t>. (Rákosmente) 54,82 km</a:t>
            </a:r>
            <a:r>
              <a:rPr lang="hu-HU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hu-HU" dirty="0"/>
              <a:t>Legkisebb területű?</a:t>
            </a:r>
          </a:p>
          <a:p>
            <a:pPr marL="0" indent="0">
              <a:buNone/>
            </a:pPr>
            <a:r>
              <a:rPr lang="hu-HU" smtClean="0">
                <a:solidFill>
                  <a:srgbClr val="FF0000"/>
                </a:solidFill>
              </a:rPr>
              <a:t>   VII</a:t>
            </a:r>
            <a:r>
              <a:rPr lang="hu-HU" dirty="0">
                <a:solidFill>
                  <a:srgbClr val="FF0000"/>
                </a:solidFill>
              </a:rPr>
              <a:t>. (Erzsébetváros) 2,09 km</a:t>
            </a:r>
            <a:r>
              <a:rPr lang="hu-HU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hu-HU" dirty="0"/>
              <a:t>Legsűrűbben lakott?</a:t>
            </a:r>
          </a:p>
          <a:p>
            <a:pPr marL="0" indent="0">
              <a:buNone/>
            </a:pPr>
            <a:r>
              <a:rPr lang="hu-HU" smtClean="0">
                <a:solidFill>
                  <a:srgbClr val="FF0000"/>
                </a:solidFill>
              </a:rPr>
              <a:t>   VII</a:t>
            </a:r>
            <a:r>
              <a:rPr lang="hu-HU" dirty="0">
                <a:solidFill>
                  <a:srgbClr val="FF0000"/>
                </a:solidFill>
              </a:rPr>
              <a:t>. (Erzsébetváros) 25 ezer fő/km</a:t>
            </a:r>
            <a:r>
              <a:rPr lang="hu-HU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hu-HU" dirty="0"/>
              <a:t>Kerülethez tartozik a Margitsziget?</a:t>
            </a:r>
          </a:p>
          <a:p>
            <a:pPr marL="0" indent="0">
              <a:buNone/>
            </a:pPr>
            <a:r>
              <a:rPr lang="hu-HU" smtClean="0">
                <a:solidFill>
                  <a:srgbClr val="FF0000"/>
                </a:solidFill>
              </a:rPr>
              <a:t>   Egyikhez </a:t>
            </a:r>
            <a:r>
              <a:rPr lang="hu-HU" dirty="0">
                <a:solidFill>
                  <a:srgbClr val="FF0000"/>
                </a:solidFill>
              </a:rPr>
              <a:t>sem, közvetlen fővárosi igazgatás alatt áll</a:t>
            </a:r>
          </a:p>
        </p:txBody>
      </p:sp>
    </p:spTree>
    <p:extLst>
      <p:ext uri="{BB962C8B-B14F-4D97-AF65-F5344CB8AC3E}">
        <p14:creationId xmlns:p14="http://schemas.microsoft.com/office/powerpoint/2010/main" val="13579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48B0EB6-ABAD-4AB8-9EC7-DCB4E899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Közlekedés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7B8A8B6-9570-465C-9ED0-84AFC4A18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526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E247187-2B41-468C-BDE4-F1ACBB4E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5761B373-765B-4430-8063-C90A4EF81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5" y="296959"/>
            <a:ext cx="10093910" cy="6561041"/>
          </a:xfrm>
        </p:spPr>
      </p:pic>
    </p:spTree>
    <p:extLst>
      <p:ext uri="{BB962C8B-B14F-4D97-AF65-F5344CB8AC3E}">
        <p14:creationId xmlns:p14="http://schemas.microsoft.com/office/powerpoint/2010/main" val="1186288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10DA383-BC90-4283-A1A1-4B219270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A79D9422-045C-448E-8D95-7BBEDF3FC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93" y="124286"/>
            <a:ext cx="5095783" cy="6733714"/>
          </a:xfrm>
        </p:spPr>
      </p:pic>
    </p:spTree>
    <p:extLst>
      <p:ext uri="{BB962C8B-B14F-4D97-AF65-F5344CB8AC3E}">
        <p14:creationId xmlns:p14="http://schemas.microsoft.com/office/powerpoint/2010/main" val="383871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ECFB984-C8A6-43BC-BEC5-150A011F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903C5B84-B6F1-428C-82E8-6243F5EB1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924"/>
            <a:ext cx="12091386" cy="6713469"/>
          </a:xfrm>
        </p:spPr>
      </p:pic>
    </p:spTree>
    <p:extLst>
      <p:ext uri="{BB962C8B-B14F-4D97-AF65-F5344CB8AC3E}">
        <p14:creationId xmlns:p14="http://schemas.microsoft.com/office/powerpoint/2010/main" val="551313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52C3842-4FCD-4CB3-8578-69E4408F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A5527952-7D94-4E73-8F68-2A5E62F0A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7" y="252807"/>
            <a:ext cx="10884023" cy="6352385"/>
          </a:xfrm>
        </p:spPr>
      </p:pic>
    </p:spTree>
    <p:extLst>
      <p:ext uri="{BB962C8B-B14F-4D97-AF65-F5344CB8AC3E}">
        <p14:creationId xmlns:p14="http://schemas.microsoft.com/office/powerpoint/2010/main" val="320771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9BD6BCE-2EDE-49EA-AAEA-05C5A090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0679821C-5B2C-470C-8DB2-DEBDAF89A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9" y="338598"/>
            <a:ext cx="11768402" cy="6154277"/>
          </a:xfrm>
        </p:spPr>
      </p:pic>
    </p:spTree>
    <p:extLst>
      <p:ext uri="{BB962C8B-B14F-4D97-AF65-F5344CB8AC3E}">
        <p14:creationId xmlns:p14="http://schemas.microsoft.com/office/powerpoint/2010/main" val="3599433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387</Words>
  <Application>Microsoft Office PowerPoint</Application>
  <PresentationFormat>Egyéni</PresentationFormat>
  <Paragraphs>116</Paragraphs>
  <Slides>41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2" baseType="lpstr">
      <vt:lpstr>Office-téma</vt:lpstr>
      <vt:lpstr>Helyismeret II.</vt:lpstr>
      <vt:lpstr>Hol találhatóak az alábbi látnivalók?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MEGOLDÁSOK</vt:lpstr>
      <vt:lpstr>K-híd, Óbuda, III. kerület</vt:lpstr>
      <vt:lpstr>Erzsébet-kilátó, Normafa, XII. kerület</vt:lpstr>
      <vt:lpstr>Szentháromság tér, I. kerület</vt:lpstr>
      <vt:lpstr>Országház, V. kerület</vt:lpstr>
      <vt:lpstr>Fővárosi Állat-, és Növénykert, XIV. kerület</vt:lpstr>
      <vt:lpstr>Nyugati pályaudvar, VI. kerület</vt:lpstr>
      <vt:lpstr>Központi Vásárcsarnok, IX. kerület</vt:lpstr>
      <vt:lpstr>Kőbányai Szent László-templom, X. kerület</vt:lpstr>
      <vt:lpstr>Széll Kálmán tér, I./II./XII. kerület</vt:lpstr>
      <vt:lpstr>Városligeti Műjégpálya, XIV. kerület</vt:lpstr>
      <vt:lpstr>Néprajzi Múzeum, XIV. kerület</vt:lpstr>
      <vt:lpstr>Fiumei Úti Sírkert, VIII. kerület</vt:lpstr>
      <vt:lpstr>Puskás Aréna, XIV. kerület</vt:lpstr>
      <vt:lpstr>Magyar Nemzeti Múzeum, VIII. kerület</vt:lpstr>
      <vt:lpstr>Gellérthegy, I./XI. kerület</vt:lpstr>
      <vt:lpstr>Magyar Zene Háza, XIV. kerület</vt:lpstr>
      <vt:lpstr>Budapesti Fazekas Mihály Gyakorló Általános Iskola és Gimnázium, VIII. kerület</vt:lpstr>
      <vt:lpstr>PowerPoint bemutató</vt:lpstr>
      <vt:lpstr>PowerPoint bemutató</vt:lpstr>
      <vt:lpstr>PowerPoint bemutató</vt:lpstr>
      <vt:lpstr>Érdekességek a kerületekről Melyik (a)…</vt:lpstr>
      <vt:lpstr>Közlekedés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Helyismeret II.</dc:title>
  <dc:creator>Olexa</dc:creator>
  <cp:lastModifiedBy>Keglevich</cp:lastModifiedBy>
  <cp:revision>9</cp:revision>
  <dcterms:created xsi:type="dcterms:W3CDTF">2021-09-15T07:00:49Z</dcterms:created>
  <dcterms:modified xsi:type="dcterms:W3CDTF">2024-09-15T20:19:35Z</dcterms:modified>
</cp:coreProperties>
</file>